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9" r:id="rId6"/>
    <p:sldId id="270" r:id="rId7"/>
    <p:sldId id="267" r:id="rId8"/>
    <p:sldId id="279" r:id="rId9"/>
    <p:sldId id="289" r:id="rId10"/>
    <p:sldId id="286" r:id="rId11"/>
    <p:sldId id="287" r:id="rId12"/>
    <p:sldId id="288" r:id="rId13"/>
    <p:sldId id="290" r:id="rId14"/>
    <p:sldId id="291" r:id="rId15"/>
    <p:sldId id="292" r:id="rId16"/>
    <p:sldId id="293" r:id="rId17"/>
    <p:sldId id="294" r:id="rId18"/>
    <p:sldId id="295" r:id="rId19"/>
    <p:sldId id="317" r:id="rId20"/>
    <p:sldId id="296" r:id="rId21"/>
    <p:sldId id="298" r:id="rId22"/>
    <p:sldId id="299" r:id="rId23"/>
    <p:sldId id="304" r:id="rId24"/>
    <p:sldId id="306" r:id="rId25"/>
    <p:sldId id="305" r:id="rId26"/>
    <p:sldId id="301" r:id="rId27"/>
    <p:sldId id="308" r:id="rId28"/>
    <p:sldId id="307" r:id="rId29"/>
    <p:sldId id="309" r:id="rId30"/>
    <p:sldId id="318" r:id="rId31"/>
    <p:sldId id="310" r:id="rId32"/>
    <p:sldId id="311" r:id="rId33"/>
    <p:sldId id="312" r:id="rId34"/>
    <p:sldId id="313" r:id="rId35"/>
    <p:sldId id="314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326" autoAdjust="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8"/>
          </a:xfrm>
          <a:prstGeom prst="rect">
            <a:avLst/>
          </a:prstGeom>
        </p:spPr>
        <p:txBody>
          <a:bodyPr vert="horz" lIns="96657" tIns="48329" rIns="96657" bIns="4832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7" tIns="48329" rIns="96657" bIns="48329" rtlCol="0"/>
          <a:lstStyle>
            <a:lvl1pPr algn="r">
              <a:defRPr sz="1300"/>
            </a:lvl1pPr>
          </a:lstStyle>
          <a:p>
            <a:fld id="{A6DB119C-BED3-456E-B839-B8B8BD1F191D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6103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7" tIns="48329" rIns="96657" bIns="483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7" tIns="48329" rIns="96657" bIns="4832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1727"/>
          </a:xfrm>
          <a:prstGeom prst="rect">
            <a:avLst/>
          </a:prstGeom>
        </p:spPr>
        <p:txBody>
          <a:bodyPr vert="horz" lIns="96657" tIns="48329" rIns="96657" bIns="4832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6657" tIns="48329" rIns="96657" bIns="48329" rtlCol="0" anchor="b"/>
          <a:lstStyle>
            <a:lvl1pPr algn="r">
              <a:defRPr sz="1300"/>
            </a:lvl1pPr>
          </a:lstStyle>
          <a:p>
            <a:fld id="{E10803A4-6110-4F15-98CE-22BDA51B4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2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4 possibilities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2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03A4-6110-4F15-98CE-22BDA51B4D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6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34DBD-091F-4EDA-904C-8AF020314073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2C7-28F8-4CE7-B2BF-4CCC705D2C23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3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66AA-3D36-474B-8308-3B9D1211F476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17288-191B-4608-99F7-5462DFBFBF26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2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37A-657B-4781-AC30-99B8026DF4E4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04701-CE11-49F1-8654-20F8824933A7}" type="datetime1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3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741-EB36-4BAB-9A28-92FAE6512113}" type="datetime1">
              <a:rPr lang="en-US" smtClean="0"/>
              <a:t>4/21/2015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0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6E6A-37A0-41AD-9D5C-6D9602D94FC9}" type="datetime1">
              <a:rPr lang="en-US" smtClean="0"/>
              <a:t>4/21/2015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E333-DF78-4635-8391-7BF38309A624}" type="datetime1">
              <a:rPr lang="en-US" smtClean="0"/>
              <a:t>4/21/2015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6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8B56-7A72-4B89-9155-573D9328782C}" type="datetime1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0254-FB5E-45EA-96DD-D041C462AE80}" type="datetime1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7399A-7C83-4FBE-9F77-CD55F10FE07D}" type="datetime1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tiff"/><Relationship Id="rId7" Type="http://schemas.openxmlformats.org/officeDocument/2006/relationships/image" Target="../media/image42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10" Type="http://schemas.openxmlformats.org/officeDocument/2006/relationships/image" Target="../media/image45.png"/><Relationship Id="rId4" Type="http://schemas.openxmlformats.org/officeDocument/2006/relationships/image" Target="../media/image38.tiff"/><Relationship Id="rId9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42" y="0"/>
            <a:ext cx="3286082" cy="286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 Circles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Kha Man</a:t>
            </a:r>
          </a:p>
          <a:p>
            <a:r>
              <a:rPr lang="en-US" smtClean="0"/>
              <a:t>04/21/2015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–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By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 smtClean="0"/>
                  <a:t> contains triangles, quadrilaterals and 2 polygon that has k segments.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</a:t>
            </a:r>
            <a:r>
              <a:rPr lang="en-US" dirty="0" smtClean="0"/>
              <a:t>2 </a:t>
            </a:r>
            <a:r>
              <a:rPr lang="en-US" dirty="0"/>
              <a:t>– </a:t>
            </a:r>
            <a:r>
              <a:rPr lang="en-US" dirty="0" smtClean="0"/>
              <a:t>Proof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588558"/>
            <a:ext cx="106598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 great circles has 1 non-isomorphic graph and it’s special (We can verify it easily by hand)</a:t>
            </a:r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441566" y="2198451"/>
            <a:ext cx="4900990" cy="4455038"/>
            <a:chOff x="7447495" y="1632888"/>
            <a:chExt cx="3117082" cy="28334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495" y="1632888"/>
              <a:ext cx="3117082" cy="27439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06342" y="4231441"/>
              <a:ext cx="999388" cy="2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 great circles</a:t>
              </a:r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5" y="2409268"/>
            <a:ext cx="4252802" cy="418166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5723105" y="4447022"/>
            <a:ext cx="680936" cy="47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51" y="1690688"/>
            <a:ext cx="4803349" cy="479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</a:t>
            </a:r>
            <a:r>
              <a:rPr lang="en-US" dirty="0" smtClean="0"/>
              <a:t>2 </a:t>
            </a:r>
            <a:r>
              <a:rPr lang="en-US" dirty="0"/>
              <a:t>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8899"/>
            <a:ext cx="7294123" cy="17980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There are 3 cases happen when the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great circle is added:</a:t>
            </a:r>
          </a:p>
          <a:p>
            <a:pPr lvl="1"/>
            <a:r>
              <a:rPr lang="en-US" sz="1800" dirty="0" smtClean="0"/>
              <a:t>It cuts arc(1,5), arc(1,3), arc(2,6), arc(2,4), arc(3,6) and arc(4,5)</a:t>
            </a:r>
          </a:p>
          <a:p>
            <a:pPr lvl="1"/>
            <a:r>
              <a:rPr lang="en-US" sz="1800" dirty="0" smtClean="0"/>
              <a:t>It cuts arc(1,3), arc(3,5), arc(2,4), arc(4,6), arc(1,6) and arc(2,5)</a:t>
            </a:r>
          </a:p>
          <a:p>
            <a:pPr lvl="1"/>
            <a:r>
              <a:rPr lang="en-US" sz="1800" dirty="0" smtClean="0"/>
              <a:t>It cuts arc(1,5), arc(3,5), arc(2,6), arc(4,6), arc(2,6) and arc(1,5)</a:t>
            </a:r>
          </a:p>
          <a:p>
            <a:pPr marL="0" indent="0">
              <a:buNone/>
            </a:pPr>
            <a:r>
              <a:rPr lang="en-US" sz="2200" dirty="0" smtClean="0"/>
              <a:t>The outcome of 3 cases is the same as the figure on the right. This graph is special and 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58300" y="1570759"/>
            <a:ext cx="5368593" cy="2418339"/>
            <a:chOff x="838200" y="1825625"/>
            <a:chExt cx="5368593" cy="24183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5625"/>
              <a:ext cx="2459477" cy="241833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50596" y="2834739"/>
              <a:ext cx="2656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+ 1 great circle    = ???</a:t>
              </a:r>
              <a:endParaRPr 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004656" y="6356350"/>
            <a:ext cx="157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 great circles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9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200956" y="2970550"/>
            <a:ext cx="3194463" cy="3480773"/>
            <a:chOff x="7999700" y="2970550"/>
            <a:chExt cx="3194463" cy="34807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811262" y="6081991"/>
              <a:ext cx="1571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3 and 4 great circles only have 1 non-isomorphic graph</a:t>
            </a:r>
          </a:p>
          <a:p>
            <a:r>
              <a:rPr lang="en-US" dirty="0" smtClean="0"/>
              <a:t>They are both S</a:t>
            </a:r>
            <a:r>
              <a:rPr lang="en-US" baseline="-25000" dirty="0" smtClean="0"/>
              <a:t>3</a:t>
            </a:r>
            <a:r>
              <a:rPr lang="en-US" dirty="0" smtClean="0"/>
              <a:t> and S</a:t>
            </a:r>
            <a:r>
              <a:rPr lang="en-US" baseline="-25000" dirty="0" smtClean="0"/>
              <a:t>4</a:t>
            </a:r>
            <a:r>
              <a:rPr lang="en-US" dirty="0" smtClean="0"/>
              <a:t> respectively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We can assume </a:t>
            </a:r>
            <a:r>
              <a:rPr lang="en-US" dirty="0" err="1" smtClean="0">
                <a:sym typeface="Wingdings" panose="05000000000000000000" pitchFamily="2" charset="2"/>
              </a:rPr>
              <a:t>S</a:t>
            </a:r>
            <a:r>
              <a:rPr lang="en-US" baseline="-25000" dirty="0" err="1" smtClean="0">
                <a:sym typeface="Wingdings" panose="05000000000000000000" pitchFamily="2" charset="2"/>
              </a:rPr>
              <a:t>k</a:t>
            </a:r>
            <a:r>
              <a:rPr lang="en-US" dirty="0" smtClean="0">
                <a:sym typeface="Wingdings" panose="05000000000000000000" pitchFamily="2" charset="2"/>
              </a:rPr>
              <a:t> is somehow similar to S</a:t>
            </a:r>
            <a:r>
              <a:rPr lang="en-US" baseline="-25000" dirty="0" smtClean="0">
                <a:sym typeface="Wingdings" panose="05000000000000000000" pitchFamily="2" charset="2"/>
              </a:rPr>
              <a:t>3</a:t>
            </a:r>
            <a:r>
              <a:rPr lang="en-US" dirty="0" smtClean="0">
                <a:sym typeface="Wingdings" panose="05000000000000000000" pitchFamily="2" charset="2"/>
              </a:rPr>
              <a:t> and S</a:t>
            </a:r>
            <a:r>
              <a:rPr lang="en-US" baseline="-25000" dirty="0" smtClean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3421179"/>
            <a:ext cx="3130312" cy="3030144"/>
            <a:chOff x="7447495" y="1632888"/>
            <a:chExt cx="3117082" cy="30173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495" y="1632888"/>
              <a:ext cx="3117082" cy="274395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287719" y="4282454"/>
              <a:ext cx="1633513" cy="36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 great circles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86281" y="3221523"/>
            <a:ext cx="2867343" cy="3229800"/>
            <a:chOff x="4624552" y="3221523"/>
            <a:chExt cx="2867343" cy="3229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552" y="3221523"/>
              <a:ext cx="2867343" cy="28620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4481" y="6081991"/>
              <a:ext cx="1571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 great circles</a:t>
              </a:r>
              <a:endParaRPr lang="en-US" dirty="0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3764730" y="4462647"/>
            <a:ext cx="679008" cy="33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6862" y="4468908"/>
            <a:ext cx="679008" cy="33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50269" cy="4351338"/>
          </a:xfrm>
        </p:spPr>
        <p:txBody>
          <a:bodyPr/>
          <a:lstStyle/>
          <a:p>
            <a:r>
              <a:rPr lang="en-US" dirty="0" smtClean="0"/>
              <a:t>We may have a form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 </a:t>
            </a:r>
          </a:p>
          <a:p>
            <a:r>
              <a:rPr lang="en-US" dirty="0" smtClean="0"/>
              <a:t>If we may have different ways to create non-isomorphic graphs for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, it’s also true in case of S</a:t>
            </a:r>
            <a:r>
              <a:rPr lang="en-US" baseline="-25000" dirty="0" smtClean="0"/>
              <a:t>k+1</a:t>
            </a:r>
            <a:endParaRPr lang="en-US" dirty="0" smtClean="0"/>
          </a:p>
          <a:p>
            <a:r>
              <a:rPr lang="en-US" dirty="0" smtClean="0"/>
              <a:t>In case of S</a:t>
            </a:r>
            <a:r>
              <a:rPr lang="en-US" baseline="-25000" dirty="0" smtClean="0"/>
              <a:t>4 </a:t>
            </a:r>
            <a:r>
              <a:rPr lang="en-US" dirty="0" smtClean="0"/>
              <a:t>was created by S</a:t>
            </a:r>
            <a:r>
              <a:rPr lang="en-US" baseline="-25000" dirty="0" smtClean="0"/>
              <a:t>3 </a:t>
            </a:r>
            <a:r>
              <a:rPr lang="en-US" dirty="0" smtClean="0"/>
              <a:t>, we can do believe that S</a:t>
            </a:r>
            <a:r>
              <a:rPr lang="en-US" baseline="-25000" dirty="0" smtClean="0"/>
              <a:t>k+1</a:t>
            </a:r>
            <a:r>
              <a:rPr lang="en-US" dirty="0" smtClean="0"/>
              <a:t> may be derived from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r>
              <a:rPr lang="en-US" dirty="0" smtClean="0"/>
              <a:t>This form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 is capable of generating all non-isomorphic graphs of S</a:t>
            </a:r>
            <a:r>
              <a:rPr lang="en-US" baseline="-25000" dirty="0" smtClean="0"/>
              <a:t>k+1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493876" y="1248593"/>
            <a:ext cx="4698124" cy="5084760"/>
            <a:chOff x="7999700" y="2970550"/>
            <a:chExt cx="3194463" cy="3457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90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453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will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“draw” </a:t>
                </a:r>
                <a:r>
                  <a:rPr lang="en-US" dirty="0" smtClean="0"/>
                  <a:t>the (k+1)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great circle to this form.</a:t>
                </a:r>
              </a:p>
              <a:p>
                <a:pPr marL="0" indent="0">
                  <a:buNone/>
                </a:pPr>
                <a:r>
                  <a:rPr lang="en-US" dirty="0" smtClean="0"/>
                  <a:t>Call V is a point we start to draw </a:t>
                </a:r>
                <a:r>
                  <a:rPr lang="en-US" dirty="0"/>
                  <a:t>(k+1)</a:t>
                </a:r>
                <a:r>
                  <a:rPr lang="en-US" dirty="0" err="1"/>
                  <a:t>th</a:t>
                </a:r>
                <a:r>
                  <a:rPr lang="en-US" dirty="0"/>
                  <a:t> great circle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set of 2 great circles that (k+1)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intersect first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45357" cy="4351338"/>
              </a:xfrm>
              <a:blipFill rotWithShape="0">
                <a:blip r:embed="rId2"/>
                <a:stretch>
                  <a:fillRect l="-189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493876" y="1248593"/>
            <a:ext cx="4698124" cy="5084760"/>
            <a:chOff x="7999700" y="2970550"/>
            <a:chExt cx="3194463" cy="3457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70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56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rule to make S</a:t>
            </a:r>
            <a:r>
              <a:rPr lang="en-US" baseline="-25000" dirty="0" smtClean="0"/>
              <a:t>k+1</a:t>
            </a:r>
            <a:r>
              <a:rPr lang="en-US" dirty="0" smtClean="0"/>
              <a:t>:</a:t>
            </a:r>
          </a:p>
          <a:p>
            <a:r>
              <a:rPr lang="en-US" dirty="0" smtClean="0"/>
              <a:t>Don’t make any quadrilaterals into </a:t>
            </a:r>
            <a:r>
              <a:rPr lang="en-US" dirty="0" err="1" smtClean="0"/>
              <a:t>pentagonals</a:t>
            </a:r>
            <a:endParaRPr lang="en-US" dirty="0" smtClean="0"/>
          </a:p>
          <a:p>
            <a:r>
              <a:rPr lang="en-US" dirty="0" smtClean="0"/>
              <a:t>A circle will intersect C</a:t>
            </a:r>
            <a:r>
              <a:rPr lang="en-US" baseline="-25000" dirty="0" smtClean="0"/>
              <a:t>k+1</a:t>
            </a:r>
            <a:r>
              <a:rPr lang="en-US" dirty="0" smtClean="0"/>
              <a:t> at 2 intersections</a:t>
            </a:r>
          </a:p>
          <a:p>
            <a:r>
              <a:rPr lang="en-US" dirty="0" smtClean="0"/>
              <a:t>2*k intersections are added into the current graph after C</a:t>
            </a:r>
            <a:r>
              <a:rPr lang="en-US" baseline="-25000" dirty="0" smtClean="0"/>
              <a:t>k+1</a:t>
            </a:r>
            <a:r>
              <a:rPr lang="en-US" dirty="0" smtClean="0"/>
              <a:t> is implemented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493876" y="1248593"/>
            <a:ext cx="4698124" cy="5084760"/>
            <a:chOff x="7999700" y="2970550"/>
            <a:chExt cx="3194463" cy="3457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9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56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have 2 cases for the drawing: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 is located at the outer face. It means (k+1)</a:t>
            </a:r>
            <a:r>
              <a:rPr lang="en-US" dirty="0" err="1" smtClean="0"/>
              <a:t>th</a:t>
            </a:r>
            <a:r>
              <a:rPr lang="en-US" dirty="0" smtClean="0"/>
              <a:t> will change the outer cycle that’s supposed to be bounded by triangles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 is located at a face inside of the graph and (k+1)</a:t>
            </a:r>
            <a:r>
              <a:rPr lang="en-US" dirty="0" err="1" smtClean="0"/>
              <a:t>th</a:t>
            </a:r>
            <a:r>
              <a:rPr lang="en-US" dirty="0" smtClean="0"/>
              <a:t> will not include any part of outer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493876" y="1248593"/>
            <a:ext cx="4698124" cy="5084760"/>
            <a:chOff x="7999700" y="2970550"/>
            <a:chExt cx="3194463" cy="3457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1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93" y="555864"/>
            <a:ext cx="5969876" cy="6165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</a:t>
            </a:r>
            <a:r>
              <a:rPr lang="en-US" dirty="0" smtClean="0"/>
              <a:t>Proof – 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167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 example of </a:t>
            </a:r>
            <a:r>
              <a:rPr lang="en-US" dirty="0" smtClean="0">
                <a:solidFill>
                  <a:srgbClr val="FF0000"/>
                </a:solidFill>
              </a:rPr>
              <a:t>incorrect </a:t>
            </a:r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502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Some definitions before going into details of the proof</a:t>
            </a:r>
          </a:p>
          <a:p>
            <a:r>
              <a:rPr lang="en-US" dirty="0" smtClean="0"/>
              <a:t>A special path is the path from a triangle at the outer cycle to the middle polygon such that it doesn’t make any </a:t>
            </a:r>
          </a:p>
          <a:p>
            <a:r>
              <a:rPr lang="en-US" dirty="0" smtClean="0"/>
              <a:t>There are 2 special paths starting at a triangle at the outer cycle</a:t>
            </a:r>
          </a:p>
          <a:p>
            <a:r>
              <a:rPr lang="en-US" dirty="0" smtClean="0"/>
              <a:t>The special path will intersect at </a:t>
            </a:r>
            <a:r>
              <a:rPr lang="en-US" dirty="0" smtClean="0">
                <a:solidFill>
                  <a:srgbClr val="FF0000"/>
                </a:solidFill>
              </a:rPr>
              <a:t>(k-1) </a:t>
            </a:r>
            <a:r>
              <a:rPr lang="en-US" dirty="0" smtClean="0"/>
              <a:t>points to be in the middle polygon (By lemma 1.1)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417677" y="1271590"/>
            <a:ext cx="4698123" cy="5084760"/>
            <a:chOff x="7999700" y="2970550"/>
            <a:chExt cx="3194462" cy="3457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2" cy="320622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26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Lemma 1 </a:t>
            </a:r>
          </a:p>
          <a:p>
            <a:r>
              <a:rPr lang="en-US" dirty="0" smtClean="0"/>
              <a:t>Lemma 2 </a:t>
            </a:r>
            <a:r>
              <a:rPr lang="en-US" dirty="0"/>
              <a:t>–</a:t>
            </a:r>
            <a:r>
              <a:rPr lang="en-US" dirty="0" smtClean="0"/>
              <a:t> The </a:t>
            </a:r>
            <a:r>
              <a:rPr lang="en-US" dirty="0"/>
              <a:t>uniqueness of the special </a:t>
            </a:r>
            <a:r>
              <a:rPr lang="en-US" dirty="0" smtClean="0"/>
              <a:t>graph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dirty="0"/>
          </a:p>
          <a:p>
            <a:r>
              <a:rPr lang="en-US" dirty="0" smtClean="0"/>
              <a:t>Lemma 3 – The equivalent graph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r>
              <a:rPr lang="en-US" dirty="0" smtClean="0"/>
              <a:t>Lemma 4 – The properties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dirty="0" smtClean="0"/>
          </a:p>
          <a:p>
            <a:r>
              <a:rPr lang="en-US" dirty="0" smtClean="0"/>
              <a:t>Theorem 1 – The chromatic number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r>
              <a:rPr lang="en-US" dirty="0" smtClean="0"/>
              <a:t>The 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2 subcases for case 1: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 smtClean="0"/>
                  <a:t> {C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i+1</a:t>
                </a:r>
                <a:r>
                  <a:rPr lang="en-US" dirty="0" smtClean="0"/>
                  <a:t>} 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{C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i+1</a:t>
                </a:r>
                <a:r>
                  <a:rPr lang="en-US" dirty="0"/>
                  <a:t>}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57545" y="1454152"/>
            <a:ext cx="4698124" cy="5084760"/>
            <a:chOff x="7999700" y="2970550"/>
            <a:chExt cx="3194463" cy="3457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3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</a:t>
            </a:r>
            <a:r>
              <a:rPr lang="en-US" dirty="0" smtClean="0"/>
              <a:t>1.1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9344" cy="4351338"/>
              </a:xfrm>
            </p:spPr>
            <p:txBody>
              <a:bodyPr/>
              <a:lstStyle/>
              <a:p>
                <a:r>
                  <a:rPr lang="en-US" dirty="0" smtClean="0"/>
                  <a:t>Due to the special geometry, we can only work with the case 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{</a:t>
                </a:r>
                <a:r>
                  <a:rPr lang="en-US" dirty="0" smtClean="0"/>
                  <a:t>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}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9344" cy="4351338"/>
              </a:xfrm>
              <a:blipFill rotWithShape="0">
                <a:blip r:embed="rId2"/>
                <a:stretch>
                  <a:fillRect l="-173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57545" y="1454152"/>
            <a:ext cx="4698124" cy="5084760"/>
            <a:chOff x="7999700" y="2970550"/>
            <a:chExt cx="3194463" cy="34573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700" y="2970550"/>
              <a:ext cx="3194463" cy="320622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5351" y="6176778"/>
              <a:ext cx="1083160" cy="25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 great circles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21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3" y="975819"/>
            <a:ext cx="5516174" cy="538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454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realize that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needs to follow the green region to make S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(???)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𝑝𝑢𝑟𝑝𝑙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 \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\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𝑝𝑢𝑟𝑝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4545" cy="4351338"/>
              </a:xfrm>
              <a:blipFill rotWithShape="0">
                <a:blip r:embed="rId3"/>
                <a:stretch>
                  <a:fillRect l="-2130" t="-224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4932298" cy="48096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57" y="1690688"/>
            <a:ext cx="4932299" cy="4809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5034" y="1690688"/>
            <a:ext cx="1718163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FAILED!!!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1" y="1762907"/>
            <a:ext cx="4565794" cy="477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50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Finally, this form is the only one for S</a:t>
            </a:r>
            <a:r>
              <a:rPr lang="en-US" baseline="-25000" dirty="0"/>
              <a:t>k+1 </a:t>
            </a:r>
            <a:r>
              <a:rPr lang="en-US" dirty="0"/>
              <a:t>we can get in case </a:t>
            </a:r>
            <a:r>
              <a:rPr lang="en-US" dirty="0" smtClean="0"/>
              <a:t>1.1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k+1</a:t>
            </a:r>
            <a:r>
              <a:rPr lang="en-US" dirty="0" smtClean="0"/>
              <a:t> created 2k intersections</a:t>
            </a:r>
          </a:p>
          <a:p>
            <a:pPr lvl="1"/>
            <a:r>
              <a:rPr lang="en-US" dirty="0" smtClean="0"/>
              <a:t>Every special path created (k-1)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C</a:t>
            </a:r>
            <a:r>
              <a:rPr lang="en-US" baseline="-25000" dirty="0" smtClean="0">
                <a:sym typeface="Wingdings" panose="05000000000000000000" pitchFamily="2" charset="2"/>
              </a:rPr>
              <a:t>k+1</a:t>
            </a:r>
            <a:r>
              <a:rPr lang="en-US" dirty="0" smtClean="0">
                <a:sym typeface="Wingdings" panose="05000000000000000000" pitchFamily="2" charset="2"/>
              </a:rPr>
              <a:t> created: 2*(k-1) + 2 at the outer cycle = 2k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Lemma 1.2 is still true in the new S</a:t>
            </a:r>
            <a:r>
              <a:rPr lang="en-US" baseline="-25000" dirty="0" smtClean="0">
                <a:sym typeface="Wingdings" panose="05000000000000000000" pitchFamily="2" charset="2"/>
              </a:rPr>
              <a:t>k+1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07" y="2332419"/>
            <a:ext cx="4395403" cy="4389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outcome has exactly the same form for (k+1) circles we assume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55" y="2464778"/>
            <a:ext cx="4199859" cy="439322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720184" y="4068699"/>
            <a:ext cx="1104145" cy="458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20184" y="3631962"/>
            <a:ext cx="11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575" y="1690688"/>
            <a:ext cx="4739184" cy="4756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</a:t>
            </a:r>
            <a:r>
              <a:rPr lang="en-US" dirty="0" smtClean="0"/>
              <a:t>1.2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537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In case 1.2, we have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{C</a:t>
                </a:r>
                <a:r>
                  <a:rPr lang="en-US" baseline="-25000" dirty="0"/>
                  <a:t>i</a:t>
                </a:r>
                <a:r>
                  <a:rPr lang="en-US" dirty="0"/>
                  <a:t>, C</a:t>
                </a:r>
                <a:r>
                  <a:rPr lang="en-US" baseline="-25000" dirty="0"/>
                  <a:t>i+1</a:t>
                </a:r>
                <a:r>
                  <a:rPr lang="en-US" dirty="0"/>
                  <a:t>} 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= {C</a:t>
                </a:r>
                <a:r>
                  <a:rPr lang="en-US" baseline="-25000" dirty="0"/>
                  <a:t>1</a:t>
                </a:r>
                <a:r>
                  <a:rPr lang="en-US" dirty="0"/>
                  <a:t>, C</a:t>
                </a:r>
                <a:r>
                  <a:rPr lang="en-US" baseline="-25000" dirty="0"/>
                  <a:t>3</a:t>
                </a:r>
                <a:r>
                  <a:rPr lang="en-US" dirty="0" smtClean="0"/>
                  <a:t>}</a:t>
                </a:r>
              </a:p>
              <a:p>
                <a:r>
                  <a:rPr lang="en-US" dirty="0" smtClean="0"/>
                  <a:t>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then intersects {C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} and creates a quadrilateral at the outer cycle (somehow it’s creating another form of </a:t>
                </a:r>
                <a:r>
                  <a:rPr lang="en-US" dirty="0" err="1" smtClean="0"/>
                  <a:t>S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5375" cy="4351338"/>
              </a:xfrm>
              <a:blipFill rotWithShape="0">
                <a:blip r:embed="rId3"/>
                <a:stretch>
                  <a:fillRect l="-2019" t="-2241" r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13" y="1520947"/>
            <a:ext cx="5505832" cy="53370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520946"/>
            <a:ext cx="5346138" cy="5337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9231" y="1822768"/>
            <a:ext cx="1718163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FAILED!!!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91" y="1597401"/>
            <a:ext cx="5105270" cy="5124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</a:t>
            </a:r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5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FAILED!!!</a:t>
            </a:r>
          </a:p>
          <a:p>
            <a:r>
              <a:rPr lang="en-US" dirty="0" smtClean="0"/>
              <a:t>They both meet at the triangle (C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C</a:t>
            </a:r>
            <a:r>
              <a:rPr lang="en-US" baseline="-25000" dirty="0" smtClean="0"/>
              <a:t>3</a:t>
            </a:r>
            <a:r>
              <a:rPr lang="en-US" dirty="0" smtClean="0"/>
              <a:t>) in the middle and only have (2k-2)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There is no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 smtClean="0">
                    <a:sym typeface="Wingdings" panose="05000000000000000000" pitchFamily="2" charset="2"/>
                  </a:rPr>
                  <a:t>k</a:t>
                </a:r>
                <a:r>
                  <a:rPr lang="en-US" dirty="0" smtClean="0">
                    <a:sym typeface="Wingdings" panose="05000000000000000000" pitchFamily="2" charset="2"/>
                  </a:rPr>
                  <a:t> in case 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= {C</a:t>
                </a:r>
                <a:r>
                  <a:rPr lang="en-US" baseline="-25000" dirty="0"/>
                  <a:t>1</a:t>
                </a:r>
                <a:r>
                  <a:rPr lang="en-US" dirty="0"/>
                  <a:t>, C</a:t>
                </a:r>
                <a:r>
                  <a:rPr lang="en-US" baseline="-25000" dirty="0"/>
                  <a:t>3</a:t>
                </a: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Similarly, 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{C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j</a:t>
                </a:r>
                <a:r>
                  <a:rPr lang="en-US" dirty="0" smtClean="0"/>
                  <a:t>},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+1}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Call P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the special path </a:t>
                </a:r>
                <a:r>
                  <a:rPr lang="en-US" dirty="0" err="1" smtClean="0"/>
                  <a:t>containg</a:t>
                </a:r>
                <a:r>
                  <a:rPr lang="en-US" dirty="0" smtClean="0"/>
                  <a:t> the triangle </a:t>
                </a:r>
                <a:r>
                  <a:rPr lang="en-US" dirty="0" err="1" smtClean="0"/>
                  <a:t>i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So, we have {P</a:t>
                </a:r>
                <a:r>
                  <a:rPr lang="en-US" baseline="-25000" dirty="0" smtClean="0"/>
                  <a:t>i1</a:t>
                </a:r>
                <a:r>
                  <a:rPr lang="en-US" dirty="0" smtClean="0"/>
                  <a:t> , P</a:t>
                </a:r>
                <a:r>
                  <a:rPr lang="en-US" baseline="-25000" dirty="0" smtClean="0"/>
                  <a:t>i2</a:t>
                </a:r>
                <a:r>
                  <a:rPr lang="en-US" dirty="0" smtClean="0"/>
                  <a:t>} , {P</a:t>
                </a:r>
                <a:r>
                  <a:rPr lang="en-US" baseline="-25000" dirty="0" smtClean="0"/>
                  <a:t>j1</a:t>
                </a:r>
                <a:r>
                  <a:rPr lang="en-US" dirty="0" smtClean="0"/>
                  <a:t>, P</a:t>
                </a:r>
                <a:r>
                  <a:rPr lang="en-US" baseline="-25000" dirty="0" smtClean="0"/>
                  <a:t>j2</a:t>
                </a:r>
                <a:r>
                  <a:rPr lang="en-US" dirty="0" smtClean="0"/>
                  <a:t>}</a:t>
                </a:r>
                <a:endParaRPr lang="en-US" baseline="-25000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r>
                  <a:rPr lang="en-US" dirty="0" smtClean="0"/>
                  <a:t> possible cases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Call n is the number of circles in the graph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vertices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edges on a circle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 pair of circles create 2 intersections. The distance between 2 intersections on a circle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edges on the circle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k+1</a:t>
                </a:r>
                <a:r>
                  <a:rPr lang="en-US" sz="2400" dirty="0" smtClean="0"/>
                  <a:t> will be closed at a quadrilateral before going to the middle polygon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 It doesn’t have enough intersections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400" dirty="0" err="1" smtClean="0">
                    <a:sym typeface="Wingdings" panose="05000000000000000000" pitchFamily="2" charset="2"/>
                  </a:rPr>
                  <a:t>P</a:t>
                </a:r>
                <a:r>
                  <a:rPr lang="en-US" sz="2400" baseline="-25000" dirty="0" err="1" smtClean="0">
                    <a:sym typeface="Wingdings" panose="05000000000000000000" pitchFamily="2" charset="2"/>
                  </a:rPr>
                  <a:t>j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will intersect with C</a:t>
                </a:r>
                <a:r>
                  <a:rPr lang="en-US" sz="2400" baseline="-25000" dirty="0" smtClean="0">
                    <a:sym typeface="Wingdings" panose="05000000000000000000" pitchFamily="2" charset="2"/>
                  </a:rPr>
                  <a:t>j+1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at the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>
                    <a:sym typeface="Wingdings" panose="05000000000000000000" pitchFamily="2" charset="2"/>
                  </a:rPr>
                  <a:t> that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𝑡h𝑒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𝑜𝑢𝑡𝑒𝑟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𝑐𝑦𝑐𝑙𝑒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endParaRPr lang="en-US" sz="2400" dirty="0" smtClean="0">
                  <a:sym typeface="Wingdings" panose="05000000000000000000" pitchFamily="2" charset="2"/>
                </a:endParaRPr>
              </a:p>
              <a:p>
                <a:pPr marL="0" indent="0" algn="just">
                  <a:buNone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       Since P</a:t>
                </a:r>
                <a:r>
                  <a:rPr lang="en-US" sz="2400" baseline="-25000" dirty="0" smtClean="0">
                    <a:sym typeface="Wingdings" panose="05000000000000000000" pitchFamily="2" charset="2"/>
                  </a:rPr>
                  <a:t>i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doesn’t start at the triangle (j+1),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Ψ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−1+1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endParaRPr lang="en-US" sz="2400" dirty="0" smtClean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Contradict the Lemma 2.1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Due to the geometry, there is another case that’s similar to 2</a:t>
                </a:r>
                <a:r>
                  <a:rPr lang="en-US" sz="2400" baseline="30000" dirty="0" smtClean="0">
                    <a:sym typeface="Wingdings" panose="05000000000000000000" pitchFamily="2" charset="2"/>
                  </a:rPr>
                  <a:t>nd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case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The last case is when 2 special paths don’t meet at the polygon  Then C</a:t>
                </a:r>
                <a:r>
                  <a:rPr lang="en-US" sz="2400" baseline="-25000" dirty="0" smtClean="0">
                    <a:sym typeface="Wingdings" panose="05000000000000000000" pitchFamily="2" charset="2"/>
                  </a:rPr>
                  <a:t>k+1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won’t have enough 2k intersections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 Finally, there is no S</a:t>
                </a:r>
                <a:r>
                  <a:rPr lang="en-US" sz="2400" baseline="-25000" dirty="0" smtClean="0">
                    <a:sym typeface="Wingdings" panose="05000000000000000000" pitchFamily="2" charset="2"/>
                  </a:rPr>
                  <a:t>k+1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 in case 1.2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415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case 2, the (k+1)</a:t>
            </a:r>
            <a:r>
              <a:rPr lang="en-US" baseline="30000" dirty="0" err="1" smtClean="0"/>
              <a:t>th</a:t>
            </a:r>
            <a:r>
              <a:rPr lang="en-US" dirty="0" smtClean="0"/>
              <a:t> circle will only travel inside of the current form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will prove there is no such S</a:t>
            </a:r>
            <a:r>
              <a:rPr lang="en-US" baseline="-25000" dirty="0" smtClean="0"/>
              <a:t>k+1</a:t>
            </a:r>
            <a:r>
              <a:rPr lang="en-US" dirty="0" smtClean="0"/>
              <a:t> made in this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72353" y="1197829"/>
            <a:ext cx="4826422" cy="5478995"/>
            <a:chOff x="7072353" y="1197829"/>
            <a:chExt cx="4826422" cy="54789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53" y="1197829"/>
              <a:ext cx="4826422" cy="484419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04005" y="6030493"/>
              <a:ext cx="296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 example of drawing in this case but it isn’t satisfied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6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4153" cy="4351338"/>
          </a:xfrm>
        </p:spPr>
        <p:txBody>
          <a:bodyPr/>
          <a:lstStyle/>
          <a:p>
            <a:r>
              <a:rPr lang="en-US" dirty="0" smtClean="0"/>
              <a:t>Starting at the center of the graph, we have paths tend to the triangles at the outer cycle. So WLOG, set V is in any triangle at the outer cycle.</a:t>
            </a:r>
          </a:p>
          <a:p>
            <a:r>
              <a:rPr lang="en-US" dirty="0" smtClean="0"/>
              <a:t>There are 2 cases happen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starting point and ending point are in the </a:t>
            </a:r>
            <a:r>
              <a:rPr lang="en-US" dirty="0" smtClean="0"/>
              <a:t>different triangle.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starting point and ending point are in the same triangle.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072353" y="1197829"/>
            <a:ext cx="4826422" cy="5478995"/>
            <a:chOff x="7072353" y="1197829"/>
            <a:chExt cx="4826422" cy="54789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53" y="1197829"/>
              <a:ext cx="4826422" cy="48441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4005" y="6030493"/>
              <a:ext cx="296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 example of drawing in Case 2.1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2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4153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Case 2.1: </a:t>
            </a:r>
            <a:r>
              <a:rPr lang="en-US" dirty="0"/>
              <a:t>The starting point and ending point are in the different triangle.</a:t>
            </a:r>
          </a:p>
          <a:p>
            <a:r>
              <a:rPr lang="en-US" sz="2400" dirty="0" smtClean="0"/>
              <a:t>C</a:t>
            </a:r>
            <a:r>
              <a:rPr lang="en-US" sz="2400" baseline="-25000" dirty="0" smtClean="0"/>
              <a:t>k+1</a:t>
            </a:r>
            <a:r>
              <a:rPr lang="en-US" sz="2400" dirty="0" smtClean="0"/>
              <a:t> must start at a triangle at the outer cycle, go to center then return back to another triangle at the outer cycle</a:t>
            </a:r>
          </a:p>
          <a:p>
            <a:r>
              <a:rPr lang="en-US" sz="2400" dirty="0" smtClean="0"/>
              <a:t>There is only path as defined</a:t>
            </a:r>
          </a:p>
          <a:p>
            <a:r>
              <a:rPr lang="en-US" sz="2400" dirty="0" smtClean="0"/>
              <a:t>The path connecting 2 triangles must create a pentagonal !!!</a:t>
            </a: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 There is no S</a:t>
            </a:r>
            <a:r>
              <a:rPr lang="en-US" sz="2400" baseline="-25000" dirty="0" smtClean="0">
                <a:sym typeface="Wingdings" panose="05000000000000000000" pitchFamily="2" charset="2"/>
              </a:rPr>
              <a:t>k+1</a:t>
            </a:r>
            <a:r>
              <a:rPr lang="en-US" sz="2400" dirty="0" smtClean="0">
                <a:sym typeface="Wingdings" panose="05000000000000000000" pitchFamily="2" charset="2"/>
              </a:rPr>
              <a:t> in Case 2.1</a:t>
            </a:r>
            <a:endParaRPr lang="en-US" sz="24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072353" y="1197829"/>
            <a:ext cx="4826422" cy="5478995"/>
            <a:chOff x="7072353" y="1197829"/>
            <a:chExt cx="4826422" cy="54789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53" y="1197829"/>
              <a:ext cx="4826422" cy="48441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4005" y="6030493"/>
              <a:ext cx="296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 example of drawing in Case 2.1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90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43" y="1084420"/>
            <a:ext cx="5829183" cy="5577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 – Case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633720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 smtClean="0"/>
              <a:t>Case 2.2: </a:t>
            </a:r>
            <a:r>
              <a:rPr lang="en-US" dirty="0"/>
              <a:t>The starting point and ending point are in the same triangle.</a:t>
            </a:r>
          </a:p>
          <a:p>
            <a:r>
              <a:rPr lang="en-US" sz="2400" dirty="0" smtClean="0"/>
              <a:t>C</a:t>
            </a:r>
            <a:r>
              <a:rPr lang="en-US" sz="2400" baseline="-25000" dirty="0" smtClean="0"/>
              <a:t>k+1</a:t>
            </a:r>
            <a:r>
              <a:rPr lang="en-US" sz="2400" dirty="0" smtClean="0"/>
              <a:t>doesn’t intersect C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!!!</a:t>
            </a:r>
          </a:p>
          <a:p>
            <a:pPr marL="0" indent="0">
              <a:buNone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 </a:t>
            </a:r>
            <a:r>
              <a:rPr lang="en-US" sz="2400" dirty="0">
                <a:sym typeface="Wingdings" panose="05000000000000000000" pitchFamily="2" charset="2"/>
              </a:rPr>
              <a:t>There is no S</a:t>
            </a:r>
            <a:r>
              <a:rPr lang="en-US" sz="2400" baseline="-25000" dirty="0">
                <a:sym typeface="Wingdings" panose="05000000000000000000" pitchFamily="2" charset="2"/>
              </a:rPr>
              <a:t>k+1</a:t>
            </a:r>
            <a:r>
              <a:rPr lang="en-US" sz="2400" dirty="0">
                <a:sym typeface="Wingdings" panose="05000000000000000000" pitchFamily="2" charset="2"/>
              </a:rPr>
              <a:t> in Case </a:t>
            </a:r>
            <a:r>
              <a:rPr lang="en-US" sz="2400" dirty="0" smtClean="0">
                <a:sym typeface="Wingdings" panose="05000000000000000000" pitchFamily="2" charset="2"/>
              </a:rPr>
              <a:t>2.2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7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2 –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 there is only the case 1.1 creates a S</a:t>
            </a:r>
            <a:r>
              <a:rPr lang="en-US" baseline="-25000" dirty="0" smtClean="0"/>
              <a:t>k+1</a:t>
            </a:r>
            <a:endParaRPr lang="en-US" dirty="0" smtClean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We only found a graph for S</a:t>
            </a:r>
            <a:r>
              <a:rPr lang="en-US" baseline="-25000" dirty="0" smtClean="0">
                <a:sym typeface="Wingdings" panose="05000000000000000000" pitchFamily="2" charset="2"/>
              </a:rPr>
              <a:t>k+1</a:t>
            </a:r>
            <a:r>
              <a:rPr lang="en-US" dirty="0" smtClean="0">
                <a:sym typeface="Wingdings" panose="05000000000000000000" pitchFamily="2" charset="2"/>
              </a:rPr>
              <a:t> that is exactly depicted by the induction hypothesis for S</a:t>
            </a:r>
            <a:r>
              <a:rPr lang="en-US" baseline="-25000" dirty="0" smtClean="0">
                <a:sym typeface="Wingdings" panose="05000000000000000000" pitchFamily="2" charset="2"/>
              </a:rPr>
              <a:t>k+1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S</a:t>
            </a:r>
            <a:r>
              <a:rPr lang="en-US" baseline="-25000" dirty="0" smtClean="0">
                <a:sym typeface="Wingdings" panose="05000000000000000000" pitchFamily="2" charset="2"/>
              </a:rPr>
              <a:t>k+1</a:t>
            </a:r>
            <a:r>
              <a:rPr lang="en-US" dirty="0" smtClean="0">
                <a:sym typeface="Wingdings" panose="05000000000000000000" pitchFamily="2" charset="2"/>
              </a:rPr>
              <a:t> is unique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3.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 can be transform into the following equivalent graph: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60603" y="2294072"/>
              <a:ext cx="10100730" cy="40622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</a:tblGrid>
                  <a:tr h="285397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					        </a:t>
                          </a:r>
                          <a:r>
                            <a:rPr lang="en-US" sz="1300" baseline="0" dirty="0" smtClean="0"/>
                            <a:t>          V</a:t>
                          </a:r>
                          <a:r>
                            <a:rPr lang="en-US" sz="1300" baseline="-25000" dirty="0" smtClean="0"/>
                            <a:t>k,1 </a:t>
                          </a:r>
                          <a:r>
                            <a:rPr lang="en-US" sz="1300" baseline="0" dirty="0" smtClean="0"/>
                            <a:t>           </a:t>
                          </a:r>
                          <a:r>
                            <a:rPr lang="en-US" sz="1300" baseline="0" dirty="0" err="1" smtClean="0"/>
                            <a:t>V</a:t>
                          </a:r>
                          <a:r>
                            <a:rPr lang="en-US" sz="1300" baseline="-25000" dirty="0" err="1" smtClean="0"/>
                            <a:t>k,1</a:t>
                          </a:r>
                          <a:r>
                            <a:rPr lang="en-US" sz="1300" baseline="0" dirty="0" smtClean="0"/>
                            <a:t>           V</a:t>
                          </a:r>
                          <a:r>
                            <a:rPr lang="en-US" sz="1300" baseline="-25000" dirty="0" smtClean="0"/>
                            <a:t>k,2</a:t>
                          </a:r>
                          <a:r>
                            <a:rPr lang="en-US" sz="1300" baseline="0" dirty="0" smtClean="0"/>
                            <a:t>            …               V</a:t>
                          </a:r>
                          <a:r>
                            <a:rPr lang="en-US" sz="1300" baseline="-25000" dirty="0" smtClean="0"/>
                            <a:t>k,k-3</a:t>
                          </a:r>
                          <a:r>
                            <a:rPr lang="en-US" sz="1300" baseline="0" dirty="0" smtClean="0"/>
                            <a:t>          V</a:t>
                          </a:r>
                          <a:r>
                            <a:rPr lang="en-US" sz="1300" baseline="-25000" dirty="0" smtClean="0"/>
                            <a:t>k,k-2</a:t>
                          </a:r>
                          <a:endParaRPr lang="en-US" sz="1300" dirty="0" smtClean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10">
                      <a:txBody>
                        <a:bodyPr/>
                        <a:lstStyle/>
                        <a:p>
                          <a:endParaRPr lang="en-US" sz="1300" dirty="0" smtClean="0"/>
                        </a:p>
                        <a:p>
                          <a:endParaRPr lang="en-US" sz="1300" dirty="0" smtClean="0"/>
                        </a:p>
                        <a:p>
                          <a:endParaRPr lang="en-US" sz="1300" dirty="0" smtClean="0"/>
                        </a:p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k,1</a:t>
                          </a:r>
                          <a:r>
                            <a:rPr lang="en-US" sz="1200" dirty="0" smtClean="0"/>
                            <a:t>) </a:t>
                          </a:r>
                          <a:endParaRPr lang="en-US" sz="1200" dirty="0"/>
                        </a:p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1,3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1,1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2,3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2,1</a:t>
                          </a:r>
                          <a:r>
                            <a:rPr lang="en-US" sz="1200" dirty="0" smtClean="0"/>
                            <a:t>) </a:t>
                          </a:r>
                          <a:endParaRPr lang="en-US" sz="12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mpd="sng"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3,1</a:t>
                          </a:r>
                          <a:r>
                            <a:rPr lang="en-US" sz="1200" dirty="0" smtClean="0"/>
                            <a:t>)  </a:t>
                          </a:r>
                          <a:endParaRPr lang="en-US" sz="12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k-2,1</a:t>
                          </a:r>
                          <a:r>
                            <a:rPr lang="en-US" sz="1200" dirty="0" smtClean="0"/>
                            <a:t>) </a:t>
                          </a:r>
                          <a:endParaRPr lang="en-US" sz="12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k-1,1</a:t>
                          </a:r>
                          <a:r>
                            <a:rPr lang="en-US" sz="1200" dirty="0" smtClean="0"/>
                            <a:t>) </a:t>
                          </a:r>
                          <a:endParaRPr lang="en-US" sz="12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1,1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k,1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b="0" i="0" dirty="0" smtClean="0"/>
                            <a:t>(V</a:t>
                          </a:r>
                          <a:r>
                            <a:rPr lang="en-US" sz="1200" b="0" i="0" baseline="-25000" dirty="0" smtClean="0"/>
                            <a:t>k,1</a:t>
                          </a:r>
                          <a:r>
                            <a:rPr lang="en-US" sz="1200" b="0" i="0" dirty="0" smtClean="0"/>
                            <a:t>)</a:t>
                          </a:r>
                          <a:endParaRPr lang="en-US" sz="1200" b="0" i="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69649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                                </a:t>
                          </a: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1,2  </a:t>
                          </a:r>
                          <a:r>
                            <a:rPr lang="en-US" sz="1300" baseline="0" dirty="0" smtClean="0"/>
                            <a:t>          V</a:t>
                          </a:r>
                          <a:r>
                            <a:rPr lang="en-US" sz="1300" baseline="-25000" dirty="0" smtClean="0"/>
                            <a:t>1,3 </a:t>
                          </a:r>
                          <a:r>
                            <a:rPr lang="en-US" sz="1300" baseline="0" dirty="0" smtClean="0"/>
                            <a:t>           …               V</a:t>
                          </a:r>
                          <a:r>
                            <a:rPr lang="en-US" sz="1300" baseline="-25000" dirty="0" smtClean="0"/>
                            <a:t>1,k-2</a:t>
                          </a:r>
                          <a:r>
                            <a:rPr lang="en-US" sz="1300" baseline="0" dirty="0" smtClean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1,1</a:t>
                          </a:r>
                          <a:r>
                            <a:rPr lang="en-US" sz="1200" dirty="0" smtClean="0"/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l-G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200" dirty="0" smtClean="0"/>
                            <a:t>(V</a:t>
                          </a:r>
                          <a:r>
                            <a:rPr lang="en-US" sz="1200" baseline="-25000" dirty="0" smtClean="0"/>
                            <a:t>1,1</a:t>
                          </a:r>
                          <a:r>
                            <a:rPr lang="en-US" sz="1200" dirty="0" smtClean="0"/>
                            <a:t>) </a:t>
                          </a:r>
                          <a:endParaRPr lang="en-US" sz="1300" dirty="0" smtClean="0"/>
                        </a:p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60603" y="2294072"/>
              <a:ext cx="10100730" cy="40622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  <a:gridCol w="673382"/>
                  </a:tblGrid>
                  <a:tr h="285397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					        </a:t>
                          </a:r>
                          <a:r>
                            <a:rPr lang="en-US" sz="1300" baseline="0" dirty="0" smtClean="0"/>
                            <a:t>          V</a:t>
                          </a:r>
                          <a:r>
                            <a:rPr lang="en-US" sz="1300" baseline="-25000" dirty="0" smtClean="0"/>
                            <a:t>k,1 </a:t>
                          </a:r>
                          <a:r>
                            <a:rPr lang="en-US" sz="1300" baseline="0" dirty="0" smtClean="0"/>
                            <a:t>           </a:t>
                          </a:r>
                          <a:r>
                            <a:rPr lang="en-US" sz="1300" baseline="0" dirty="0" err="1" smtClean="0"/>
                            <a:t>V</a:t>
                          </a:r>
                          <a:r>
                            <a:rPr lang="en-US" sz="1300" baseline="-25000" dirty="0" err="1" smtClean="0"/>
                            <a:t>k,1</a:t>
                          </a:r>
                          <a:r>
                            <a:rPr lang="en-US" sz="1300" baseline="0" dirty="0" smtClean="0"/>
                            <a:t>           V</a:t>
                          </a:r>
                          <a:r>
                            <a:rPr lang="en-US" sz="1300" baseline="-25000" dirty="0" smtClean="0"/>
                            <a:t>k,2</a:t>
                          </a:r>
                          <a:r>
                            <a:rPr lang="en-US" sz="1300" baseline="0" dirty="0" smtClean="0"/>
                            <a:t>            …               V</a:t>
                          </a:r>
                          <a:r>
                            <a:rPr lang="en-US" sz="1300" baseline="-25000" dirty="0" smtClean="0"/>
                            <a:t>k,k-3</a:t>
                          </a:r>
                          <a:r>
                            <a:rPr lang="en-US" sz="1300" baseline="0" dirty="0" smtClean="0"/>
                            <a:t>          V</a:t>
                          </a:r>
                          <a:r>
                            <a:rPr lang="en-US" sz="1300" baseline="-25000" dirty="0" smtClean="0"/>
                            <a:t>k,k-2</a:t>
                          </a:r>
                          <a:endParaRPr lang="en-US" sz="1300" dirty="0" smtClean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10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393694" t="-450"/>
                          </a:stretch>
                        </a:blipFill>
                      </a:tcPr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1,3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306364" t="-73529" r="-100909" b="-81176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2,3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2,k-2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2"/>
                          <a:stretch>
                            <a:fillRect l="-1194595" t="-173529" r="-199099" b="-7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mpd="sng"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3,k-2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2"/>
                          <a:stretch>
                            <a:fillRect l="-1105455" t="-277612" r="-301818" b="-6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…….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k-2,k-2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2"/>
                          <a:stretch>
                            <a:fillRect l="-904545" t="-472059" r="-502727" b="-4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k-1,1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k-1,k-2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2"/>
                          <a:stretch>
                            <a:fillRect l="-796396" t="-572059" r="-597297" b="-3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baseline="0" dirty="0" smtClean="0"/>
                            <a:t>V</a:t>
                          </a:r>
                          <a:r>
                            <a:rPr lang="en-US" sz="1300" baseline="-25000" dirty="0" smtClean="0"/>
                            <a:t>1,1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k,1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k,3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 smtClean="0"/>
                            <a:t>…</a:t>
                          </a:r>
                          <a:endParaRPr lang="en-US" sz="1300" dirty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 smtClean="0"/>
                            <a:t>V</a:t>
                          </a:r>
                          <a:r>
                            <a:rPr lang="en-US" sz="1300" baseline="-25000" dirty="0" smtClean="0"/>
                            <a:t>k,k-2</a:t>
                          </a:r>
                          <a:endParaRPr lang="en-US" sz="1300" dirty="0" smtClean="0"/>
                        </a:p>
                      </a:txBody>
                      <a:tcPr marL="66581" marR="66581" marT="33290" marB="33290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 anchor="ctr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2"/>
                          <a:stretch>
                            <a:fillRect l="-703636" t="-672059" r="-703636" b="-2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13404"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/>
                        </a:p>
                      </a:txBody>
                      <a:tcPr marL="66581" marR="66581" marT="33290" marB="33290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69649">
                    <a:tc gridSpan="1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81" marR="66581" marT="33290" marB="33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770130" r="-717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8" y="2496699"/>
            <a:ext cx="2998147" cy="300918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32504" y="3579857"/>
            <a:ext cx="768096" cy="421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</a:t>
            </a:r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– Proof – A base case with 6 circles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07912" y="2465600"/>
                <a:ext cx="4597400" cy="30469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Here is the special graph of </a:t>
                </a:r>
                <a:r>
                  <a:rPr lang="en-US" sz="1600" b="1" dirty="0" smtClean="0"/>
                  <a:t>6</a:t>
                </a:r>
                <a:r>
                  <a:rPr lang="en-US" sz="1600" dirty="0" smtClean="0"/>
                  <a:t> great circles.</a:t>
                </a:r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Annotation:</a:t>
                </a: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Red</a:t>
                </a:r>
                <a:r>
                  <a:rPr lang="en-US" sz="1600" dirty="0" smtClean="0"/>
                  <a:t> edges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 1</a:t>
                </a:r>
                <a:r>
                  <a:rPr lang="en-US" sz="1600" baseline="30000" dirty="0" smtClean="0"/>
                  <a:t>st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accent6"/>
                    </a:solidFill>
                  </a:rPr>
                  <a:t>Green</a:t>
                </a:r>
                <a:r>
                  <a:rPr lang="en-US" sz="1600" dirty="0" smtClean="0"/>
                  <a:t> edges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/>
                  <a:t>  </a:t>
                </a:r>
                <a:r>
                  <a:rPr lang="en-US" sz="1600" dirty="0" smtClean="0"/>
                  <a:t>2</a:t>
                </a:r>
                <a:r>
                  <a:rPr lang="en-US" sz="1600" baseline="30000" dirty="0" smtClean="0"/>
                  <a:t>nd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 smtClean="0"/>
                  <a:t>Black</a:t>
                </a:r>
                <a:r>
                  <a:rPr lang="en-US" sz="1600" dirty="0" smtClean="0"/>
                  <a:t> edges are the external links of the 1</a:t>
                </a:r>
                <a:r>
                  <a:rPr lang="en-US" sz="1600" baseline="30000" dirty="0" smtClean="0"/>
                  <a:t>st</a:t>
                </a:r>
                <a:r>
                  <a:rPr lang="en-US" sz="1600" dirty="0" smtClean="0"/>
                  <a:t> side and the 2</a:t>
                </a:r>
                <a:r>
                  <a:rPr lang="en-US" sz="1600" baseline="30000" dirty="0" smtClean="0"/>
                  <a:t>nd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Every region has a number in the middle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There are 2 regions have the same number. One has 1 set of vertices while the other has the reflection of that set via 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Grey</a:t>
                </a:r>
                <a:r>
                  <a:rPr lang="en-US" sz="1600" dirty="0" smtClean="0"/>
                  <a:t>/</a:t>
                </a:r>
                <a:r>
                  <a:rPr lang="en-US" sz="1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Yellow</a:t>
                </a:r>
                <a:r>
                  <a:rPr lang="en-US" sz="1600" dirty="0" smtClean="0"/>
                  <a:t> regions contain numbers distinctly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912" y="2465600"/>
                <a:ext cx="45974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662" t="-599" b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4" y="1251935"/>
            <a:ext cx="4933696" cy="56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 – Proof – A base case </a:t>
            </a:r>
            <a:r>
              <a:rPr lang="en-US" dirty="0" smtClean="0"/>
              <a:t>with </a:t>
            </a:r>
            <a:r>
              <a:rPr lang="en-US" dirty="0"/>
              <a:t>6 circles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" y="1251935"/>
            <a:ext cx="4933696" cy="560606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27904" y="3835604"/>
            <a:ext cx="768096" cy="421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486068" y="1221287"/>
          <a:ext cx="3747499" cy="262644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535357"/>
                <a:gridCol w="535357"/>
                <a:gridCol w="535357"/>
                <a:gridCol w="535357"/>
                <a:gridCol w="535357"/>
                <a:gridCol w="428187"/>
                <a:gridCol w="642527"/>
              </a:tblGrid>
              <a:tr h="372789">
                <a:tc gridSpan="6">
                  <a:txBody>
                    <a:bodyPr/>
                    <a:lstStyle/>
                    <a:p>
                      <a:r>
                        <a:rPr lang="en-US" sz="1200" dirty="0" smtClean="0"/>
                        <a:t>         17           17 </a:t>
                      </a:r>
                      <a:r>
                        <a:rPr lang="en-US" sz="1200" baseline="0" dirty="0" smtClean="0"/>
                        <a:t>          16            2            12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501308" y="4002453"/>
          <a:ext cx="3747499" cy="262644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535357"/>
                <a:gridCol w="535357"/>
                <a:gridCol w="535357"/>
                <a:gridCol w="535357"/>
                <a:gridCol w="535357"/>
                <a:gridCol w="392627"/>
                <a:gridCol w="678087"/>
              </a:tblGrid>
              <a:tr h="372789">
                <a:tc gridSpan="6">
                  <a:txBody>
                    <a:bodyPr/>
                    <a:lstStyle/>
                    <a:p>
                      <a:r>
                        <a:rPr lang="en-US" sz="1200" dirty="0" smtClean="0"/>
                        <a:t>          18           18           15            1            11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 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2200" y="5365422"/>
            <a:ext cx="22013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number in this grid are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 – Proof – A base case </a:t>
            </a:r>
            <a:r>
              <a:rPr lang="en-US" dirty="0" smtClean="0"/>
              <a:t>with </a:t>
            </a:r>
            <a:r>
              <a:rPr lang="en-US" dirty="0"/>
              <a:t>6 circles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28548" y="1537698"/>
          <a:ext cx="3747499" cy="262644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535357"/>
                <a:gridCol w="535357"/>
                <a:gridCol w="535357"/>
                <a:gridCol w="535357"/>
                <a:gridCol w="535357"/>
                <a:gridCol w="428187"/>
                <a:gridCol w="642527"/>
              </a:tblGrid>
              <a:tr h="372789">
                <a:tc gridSpan="6">
                  <a:txBody>
                    <a:bodyPr/>
                    <a:lstStyle/>
                    <a:p>
                      <a:r>
                        <a:rPr lang="en-US" sz="1200" dirty="0" smtClean="0"/>
                        <a:t>         17           17 </a:t>
                      </a:r>
                      <a:r>
                        <a:rPr lang="en-US" sz="1200" baseline="0" dirty="0" smtClean="0"/>
                        <a:t>          16            2            12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3628" y="4419599"/>
          <a:ext cx="3747499" cy="262644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535357"/>
                <a:gridCol w="535357"/>
                <a:gridCol w="535357"/>
                <a:gridCol w="535357"/>
                <a:gridCol w="535357"/>
                <a:gridCol w="392627"/>
                <a:gridCol w="678087"/>
              </a:tblGrid>
              <a:tr h="372789">
                <a:tc gridSpan="6">
                  <a:txBody>
                    <a:bodyPr/>
                    <a:lstStyle/>
                    <a:p>
                      <a:r>
                        <a:rPr lang="en-US" sz="1200" dirty="0" smtClean="0"/>
                        <a:t>          18           18           15            1            11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 </a:t>
                      </a:r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485430" y="4030614"/>
            <a:ext cx="919690" cy="510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129129" y="1114694"/>
          <a:ext cx="6798709" cy="526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559"/>
                <a:gridCol w="566559"/>
                <a:gridCol w="545785"/>
                <a:gridCol w="587334"/>
                <a:gridCol w="566559"/>
                <a:gridCol w="566559"/>
                <a:gridCol w="566559"/>
                <a:gridCol w="566559"/>
                <a:gridCol w="566559"/>
                <a:gridCol w="566559"/>
                <a:gridCol w="566559"/>
                <a:gridCol w="566559"/>
              </a:tblGrid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0">
                  <a:txBody>
                    <a:bodyPr/>
                    <a:lstStyle/>
                    <a:p>
                      <a:r>
                        <a:rPr lang="en-US" sz="1400" dirty="0" smtClean="0"/>
                        <a:t>                                                                   17           17          16            </a:t>
                      </a:r>
                      <a:r>
                        <a:rPr lang="en-US" sz="1400" baseline="0" dirty="0" smtClean="0"/>
                        <a:t> 2             12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14</a:t>
                      </a:r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104429" marR="104429" marT="52215" marB="52215" anchor="b"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 marL="104429" marR="104429" marT="52215" marB="52215" anchor="b"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104429" marR="104429" marT="52215" marB="52215" anchor="b"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104429" marR="104429" marT="52215" marB="52215" anchor="b"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11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23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21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4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1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9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7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8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15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29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30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28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</a:rPr>
                        <a:t>18</a:t>
                      </a:r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4429" marR="104429" marT="52215" marB="52215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78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17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L="78543" marR="78543" marT="39271" marB="39271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78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78543" marR="78543" marT="39271" marB="3927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8543" marR="78543" marT="39271" marB="3927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2200" y="5365422"/>
            <a:ext cx="22013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number in this grid are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1 -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 circle will intersect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other circles. A pair of circles will meet at 2 points. So the number of points on a circle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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/>
                  <a:t> edges on the circle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/>
                  <a:t>Assume the statement is correct with k great circles graphs which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dirty="0" smtClean="0"/>
                  <a:t> vertices on a circle.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Define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</a:rPr>
                  <a:t> 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dirty="0">
                    <a:solidFill>
                      <a:srgbClr val="FF0000"/>
                    </a:solidFill>
                  </a:rPr>
                  <a:t> -&gt; … 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k-1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….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k-1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 -&gt; 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 is the circular path that has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d(v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)) = k -1 ;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1,2,3, … , (k-1)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6" y="1192396"/>
            <a:ext cx="5810054" cy="5665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 – Proof – A base case with 7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07912" y="2465600"/>
                <a:ext cx="4597400" cy="30469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Here is the special graph of </a:t>
                </a:r>
                <a:r>
                  <a:rPr lang="en-US" sz="1600" b="1" dirty="0" smtClean="0"/>
                  <a:t>7</a:t>
                </a:r>
                <a:r>
                  <a:rPr lang="en-US" sz="1600" dirty="0" smtClean="0"/>
                  <a:t> great circles.</a:t>
                </a:r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Annotation:</a:t>
                </a: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Red</a:t>
                </a:r>
                <a:r>
                  <a:rPr lang="en-US" sz="1600" dirty="0" smtClean="0"/>
                  <a:t> edges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 1</a:t>
                </a:r>
                <a:r>
                  <a:rPr lang="en-US" sz="1600" baseline="30000" dirty="0" smtClean="0"/>
                  <a:t>st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accent6"/>
                    </a:solidFill>
                  </a:rPr>
                  <a:t>Green</a:t>
                </a:r>
                <a:r>
                  <a:rPr lang="en-US" sz="1600" dirty="0" smtClean="0"/>
                  <a:t> edges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/>
                  <a:t>  </a:t>
                </a:r>
                <a:r>
                  <a:rPr lang="en-US" sz="1600" dirty="0" smtClean="0"/>
                  <a:t>2</a:t>
                </a:r>
                <a:r>
                  <a:rPr lang="en-US" sz="1600" baseline="30000" dirty="0" smtClean="0"/>
                  <a:t>nd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 smtClean="0"/>
                  <a:t>Black</a:t>
                </a:r>
                <a:r>
                  <a:rPr lang="en-US" sz="1600" dirty="0" smtClean="0"/>
                  <a:t> edges are the external links of the 1</a:t>
                </a:r>
                <a:r>
                  <a:rPr lang="en-US" sz="1600" baseline="30000" dirty="0" smtClean="0"/>
                  <a:t>st</a:t>
                </a:r>
                <a:r>
                  <a:rPr lang="en-US" sz="1600" dirty="0" smtClean="0"/>
                  <a:t> side and the 2</a:t>
                </a:r>
                <a:r>
                  <a:rPr lang="en-US" sz="1600" baseline="30000" dirty="0" smtClean="0"/>
                  <a:t>nd</a:t>
                </a:r>
                <a:r>
                  <a:rPr lang="en-US" sz="1600" dirty="0" smtClean="0"/>
                  <a:t> side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Every region has a number in the middle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There are 2 regions have the same number. One has 1 set of vertices while the other has the reflection of that set via 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Grey</a:t>
                </a:r>
                <a:r>
                  <a:rPr lang="en-US" sz="1600" dirty="0" smtClean="0"/>
                  <a:t>/</a:t>
                </a:r>
                <a:r>
                  <a:rPr lang="en-US" sz="1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Yellow</a:t>
                </a:r>
                <a:r>
                  <a:rPr lang="en-US" sz="1600" dirty="0" smtClean="0"/>
                  <a:t> regions contain numbers distinctly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912" y="2465600"/>
                <a:ext cx="45974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662" t="-599" b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 – Proof – A base case </a:t>
            </a:r>
            <a:r>
              <a:rPr lang="en-US" dirty="0" smtClean="0"/>
              <a:t>with 7 </a:t>
            </a:r>
            <a:r>
              <a:rPr lang="en-US" dirty="0"/>
              <a:t>circles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491545" y="3847735"/>
            <a:ext cx="715535" cy="470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358515" y="1469145"/>
          <a:ext cx="3747497" cy="3002622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468437"/>
                <a:gridCol w="468437"/>
                <a:gridCol w="468437"/>
                <a:gridCol w="468437"/>
                <a:gridCol w="468437"/>
                <a:gridCol w="468437"/>
                <a:gridCol w="374664"/>
                <a:gridCol w="562211"/>
              </a:tblGrid>
              <a:tr h="372789">
                <a:tc gridSpan="7">
                  <a:txBody>
                    <a:bodyPr/>
                    <a:lstStyle/>
                    <a:p>
                      <a:r>
                        <a:rPr lang="en-US" sz="1200" dirty="0" smtClean="0"/>
                        <a:t>        24         24         25         27         13          3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06303" y="3484875"/>
          <a:ext cx="3747497" cy="3002622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468437"/>
                <a:gridCol w="468437"/>
                <a:gridCol w="468437"/>
                <a:gridCol w="468437"/>
                <a:gridCol w="468437"/>
                <a:gridCol w="468437"/>
                <a:gridCol w="374664"/>
                <a:gridCol w="562211"/>
              </a:tblGrid>
              <a:tr h="372789">
                <a:tc gridSpan="7">
                  <a:txBody>
                    <a:bodyPr/>
                    <a:lstStyle/>
                    <a:p>
                      <a:r>
                        <a:rPr lang="en-US" sz="1200" dirty="0" smtClean="0"/>
                        <a:t>        23</a:t>
                      </a:r>
                      <a:r>
                        <a:rPr lang="en-US" sz="1200" baseline="0" dirty="0" smtClean="0"/>
                        <a:t>         23         26         28         14          4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</a:t>
                      </a:r>
                      <a:endParaRPr lang="en-US" sz="1200" dirty="0"/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" y="1207973"/>
            <a:ext cx="5414131" cy="5279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82200" y="5365422"/>
            <a:ext cx="22013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number in this grid are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590294" y="1464245"/>
          <a:ext cx="7388340" cy="4603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  <a:gridCol w="492556"/>
              </a:tblGrid>
              <a:tr h="327979">
                <a:tc gridSpan="14">
                  <a:txBody>
                    <a:bodyPr/>
                    <a:lstStyle/>
                    <a:p>
                      <a:r>
                        <a:rPr lang="en-US" sz="1500" dirty="0" smtClean="0"/>
                        <a:t>                                                                                        24       24       25      27        13        3</a:t>
                      </a:r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>
                  <a:txBody>
                    <a:bodyPr/>
                    <a:lstStyle/>
                    <a:p>
                      <a:endParaRPr lang="en-US" sz="1500" dirty="0" smtClean="0"/>
                    </a:p>
                    <a:p>
                      <a:endParaRPr lang="en-US" sz="1500" dirty="0" smtClean="0"/>
                    </a:p>
                    <a:p>
                      <a:endParaRPr lang="en-US" sz="1500" dirty="0" smtClean="0"/>
                    </a:p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36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40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42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21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</a:t>
                      </a:r>
                      <a:endParaRPr lang="en-US" sz="1500" dirty="0"/>
                    </a:p>
                  </a:txBody>
                  <a:tcPr marL="76515" marR="76515" marT="38257" marB="38257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22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18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20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41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28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34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38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37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17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39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26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32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31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33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35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13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6515" marR="76515" marT="38257" marB="38257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 gridSpan="14">
                  <a:txBody>
                    <a:bodyPr/>
                    <a:lstStyle/>
                    <a:p>
                      <a:r>
                        <a:rPr lang="en-US" sz="1500" dirty="0" smtClean="0"/>
                        <a:t>                   </a:t>
                      </a:r>
                      <a:r>
                        <a:rPr lang="en-US" sz="1500" baseline="0" dirty="0" smtClean="0"/>
                        <a:t>36       40       42       21       11      11</a:t>
                      </a:r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 – Proof – A base case with 7 circles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176310" y="3491118"/>
            <a:ext cx="919690" cy="510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66496" y="1444839"/>
          <a:ext cx="3747497" cy="3002622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468437"/>
                <a:gridCol w="468437"/>
                <a:gridCol w="468437"/>
                <a:gridCol w="468437"/>
                <a:gridCol w="468437"/>
                <a:gridCol w="468437"/>
                <a:gridCol w="374664"/>
                <a:gridCol w="562211"/>
              </a:tblGrid>
              <a:tr h="372789">
                <a:tc gridSpan="7">
                  <a:txBody>
                    <a:bodyPr/>
                    <a:lstStyle/>
                    <a:p>
                      <a:r>
                        <a:rPr lang="en-US" sz="1200" dirty="0" smtClean="0"/>
                        <a:t>        24         24         25         27         13          3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16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20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34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38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32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773860" y="3491118"/>
          <a:ext cx="3747497" cy="3002622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468437"/>
                <a:gridCol w="468437"/>
                <a:gridCol w="468437"/>
                <a:gridCol w="468437"/>
                <a:gridCol w="468437"/>
                <a:gridCol w="468437"/>
                <a:gridCol w="374664"/>
                <a:gridCol w="562211"/>
              </a:tblGrid>
              <a:tr h="372789">
                <a:tc gridSpan="7">
                  <a:txBody>
                    <a:bodyPr/>
                    <a:lstStyle/>
                    <a:p>
                      <a:r>
                        <a:rPr lang="en-US" sz="1200" dirty="0" smtClean="0"/>
                        <a:t>        23</a:t>
                      </a:r>
                      <a:r>
                        <a:rPr lang="en-US" sz="1200" baseline="0" dirty="0" smtClean="0"/>
                        <a:t>         23         26         28         14          4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27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15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19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42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33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37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n>
                            <a:noFill/>
                          </a:ln>
                        </a:rPr>
                        <a:t>31</a:t>
                      </a:r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noFill/>
                        </a:ln>
                      </a:endParaRPr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</a:t>
                      </a:r>
                      <a:endParaRPr lang="en-US" sz="1200" dirty="0"/>
                    </a:p>
                  </a:txBody>
                  <a:tcPr marL="104429" marR="104429" marT="52215" marB="52215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61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82200" y="5365422"/>
            <a:ext cx="220133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number in this grid are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4401" cy="471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Call</a:t>
            </a:r>
          </a:p>
          <a:p>
            <a:r>
              <a:rPr lang="en-US" dirty="0" smtClean="0"/>
              <a:t>V</a:t>
            </a:r>
            <a:r>
              <a:rPr lang="en-US" baseline="-25000" dirty="0" smtClean="0"/>
              <a:t>i,1</a:t>
            </a:r>
            <a:r>
              <a:rPr lang="en-US" dirty="0" smtClean="0"/>
              <a:t> are the vertices made by C</a:t>
            </a:r>
            <a:r>
              <a:rPr lang="en-US" baseline="-25000" dirty="0" smtClean="0"/>
              <a:t>i</a:t>
            </a:r>
            <a:r>
              <a:rPr lang="en-US" dirty="0" smtClean="0"/>
              <a:t> and C</a:t>
            </a:r>
            <a:r>
              <a:rPr lang="en-US" baseline="-25000" dirty="0" smtClean="0"/>
              <a:t>i+1</a:t>
            </a:r>
            <a:r>
              <a:rPr lang="en-US" dirty="0" smtClean="0"/>
              <a:t> on the unbounded cycle.</a:t>
            </a:r>
          </a:p>
          <a:p>
            <a:r>
              <a:rPr lang="en-US" dirty="0" smtClean="0"/>
              <a:t>V</a:t>
            </a:r>
            <a:r>
              <a:rPr lang="en-US" baseline="-25000" dirty="0" smtClean="0"/>
              <a:t>i,1</a:t>
            </a:r>
            <a:r>
              <a:rPr lang="en-US" dirty="0" smtClean="0"/>
              <a:t> , V</a:t>
            </a:r>
            <a:r>
              <a:rPr lang="en-US" baseline="-25000" dirty="0" smtClean="0"/>
              <a:t>i,2</a:t>
            </a:r>
            <a:r>
              <a:rPr lang="en-US" dirty="0" smtClean="0"/>
              <a:t> , V</a:t>
            </a:r>
            <a:r>
              <a:rPr lang="en-US" baseline="-25000" dirty="0" smtClean="0"/>
              <a:t>i,3</a:t>
            </a:r>
            <a:r>
              <a:rPr lang="en-US" dirty="0" smtClean="0"/>
              <a:t> , … V</a:t>
            </a:r>
            <a:r>
              <a:rPr lang="en-US" baseline="-25000" dirty="0" smtClean="0"/>
              <a:t>i,2k-2</a:t>
            </a:r>
            <a:r>
              <a:rPr lang="en-US" dirty="0" smtClean="0"/>
              <a:t> are the vertices on the circle C</a:t>
            </a:r>
            <a:r>
              <a:rPr lang="en-US" baseline="-25000" dirty="0" smtClean="0"/>
              <a:t>i</a:t>
            </a:r>
            <a:r>
              <a:rPr lang="en-US" dirty="0" smtClean="0"/>
              <a:t> in the order that (V</a:t>
            </a:r>
            <a:r>
              <a:rPr lang="en-US" baseline="-25000" dirty="0" smtClean="0"/>
              <a:t>i,1</a:t>
            </a:r>
            <a:r>
              <a:rPr lang="en-US" dirty="0" smtClean="0"/>
              <a:t>, V</a:t>
            </a:r>
            <a:r>
              <a:rPr lang="en-US" baseline="-25000" dirty="0" smtClean="0"/>
              <a:t>i,2</a:t>
            </a:r>
            <a:r>
              <a:rPr lang="en-US" dirty="0" smtClean="0"/>
              <a:t>, V</a:t>
            </a:r>
            <a:r>
              <a:rPr lang="en-US" baseline="-25000" dirty="0" smtClean="0"/>
              <a:t>i+1,1</a:t>
            </a:r>
            <a:r>
              <a:rPr lang="en-US" dirty="0" smtClean="0"/>
              <a:t> ) is a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1" y="1435811"/>
            <a:ext cx="5266267" cy="52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1800565"/>
                  </p:ext>
                </p:extLst>
              </p:nvPr>
            </p:nvGraphicFramePr>
            <p:xfrm>
              <a:off x="279404" y="1825625"/>
              <a:ext cx="11607795" cy="46623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</a:tblGrid>
                  <a:tr h="327979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					        </a:t>
                          </a:r>
                          <a:r>
                            <a:rPr lang="en-US" sz="1500" baseline="0" dirty="0" smtClean="0"/>
                            <a:t>                           V</a:t>
                          </a:r>
                          <a:r>
                            <a:rPr lang="en-US" sz="1500" baseline="-25000" dirty="0" smtClean="0"/>
                            <a:t>k,1 </a:t>
                          </a:r>
                          <a:r>
                            <a:rPr lang="en-US" sz="1500" baseline="0" dirty="0" smtClean="0"/>
                            <a:t>           </a:t>
                          </a:r>
                          <a:r>
                            <a:rPr lang="en-US" sz="1500" baseline="0" dirty="0" err="1" smtClean="0"/>
                            <a:t>V</a:t>
                          </a:r>
                          <a:r>
                            <a:rPr lang="en-US" sz="1500" baseline="-25000" dirty="0" err="1" smtClean="0"/>
                            <a:t>k,1</a:t>
                          </a:r>
                          <a:r>
                            <a:rPr lang="en-US" sz="1500" baseline="0" dirty="0" smtClean="0"/>
                            <a:t>           V</a:t>
                          </a:r>
                          <a:r>
                            <a:rPr lang="en-US" sz="1500" baseline="-25000" dirty="0" smtClean="0"/>
                            <a:t>k,2</a:t>
                          </a:r>
                          <a:r>
                            <a:rPr lang="en-US" sz="1500" baseline="0" dirty="0" smtClean="0"/>
                            <a:t>                …            V</a:t>
                          </a:r>
                          <a:r>
                            <a:rPr lang="en-US" sz="1500" baseline="-25000" dirty="0" smtClean="0"/>
                            <a:t>k,k-3</a:t>
                          </a:r>
                          <a:r>
                            <a:rPr lang="en-US" sz="1500" baseline="0" dirty="0" smtClean="0"/>
                            <a:t>          V</a:t>
                          </a:r>
                          <a:r>
                            <a:rPr lang="en-US" sz="1500" baseline="-25000" dirty="0" smtClean="0"/>
                            <a:t>k,k-2</a:t>
                          </a:r>
                          <a:endParaRPr lang="en-US" sz="1500" dirty="0" smtClean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10">
                      <a:txBody>
                        <a:bodyPr/>
                        <a:lstStyle/>
                        <a:p>
                          <a:endParaRPr lang="en-US" sz="1500" dirty="0" smtClean="0"/>
                        </a:p>
                        <a:p>
                          <a:endParaRPr lang="en-US" sz="1500" dirty="0" smtClean="0"/>
                        </a:p>
                        <a:p>
                          <a:endParaRPr lang="en-US" sz="1500" dirty="0" smtClean="0"/>
                        </a:p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k,1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400" dirty="0"/>
                        </a:p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1,3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600" dirty="0" smtClean="0"/>
                            <a:t>(V</a:t>
                          </a:r>
                          <a:r>
                            <a:rPr lang="en-US" sz="1600" baseline="-25000" dirty="0" smtClean="0"/>
                            <a:t>1,1</a:t>
                          </a:r>
                          <a:r>
                            <a:rPr lang="en-US" sz="1600" dirty="0" smtClean="0"/>
                            <a:t>) 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2,3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2,1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4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mpd="sng"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3,1</a:t>
                          </a:r>
                          <a:r>
                            <a:rPr lang="en-US" sz="1400" dirty="0" smtClean="0"/>
                            <a:t>)  </a:t>
                          </a:r>
                          <a:endParaRPr lang="en-US" sz="14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k-2,1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4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k-1,1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4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1,1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k,1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b="0" i="0" dirty="0" smtClean="0"/>
                            <a:t>(V</a:t>
                          </a:r>
                          <a:r>
                            <a:rPr lang="en-US" sz="1400" b="0" i="0" baseline="-25000" dirty="0" smtClean="0"/>
                            <a:t>k,1</a:t>
                          </a:r>
                          <a:r>
                            <a:rPr lang="en-US" sz="1400" b="0" i="0" dirty="0" smtClean="0"/>
                            <a:t>)</a:t>
                          </a:r>
                          <a:endParaRPr lang="en-US" sz="1400" b="0" i="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                                 </a:t>
                          </a: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1,2  </a:t>
                          </a:r>
                          <a:r>
                            <a:rPr lang="en-US" sz="1500" baseline="0" dirty="0" smtClean="0"/>
                            <a:t>          V</a:t>
                          </a:r>
                          <a:r>
                            <a:rPr lang="en-US" sz="1500" baseline="-25000" dirty="0" smtClean="0"/>
                            <a:t>1,3 </a:t>
                          </a:r>
                          <a:r>
                            <a:rPr lang="en-US" sz="1500" baseline="0" dirty="0" smtClean="0"/>
                            <a:t>           …               V</a:t>
                          </a:r>
                          <a:r>
                            <a:rPr lang="en-US" sz="1500" baseline="-25000" dirty="0" smtClean="0"/>
                            <a:t>1,k-2</a:t>
                          </a:r>
                          <a:r>
                            <a:rPr lang="en-US" sz="1500" baseline="0" dirty="0" smtClean="0"/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1,1</a:t>
                          </a:r>
                          <a:r>
                            <a:rPr lang="en-US" sz="1400" dirty="0" smtClean="0"/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oMath>
                          </a14:m>
                          <a:r>
                            <a:rPr lang="en-US" sz="1400" dirty="0" smtClean="0"/>
                            <a:t>(V</a:t>
                          </a:r>
                          <a:r>
                            <a:rPr lang="en-US" sz="1400" baseline="-25000" dirty="0" smtClean="0"/>
                            <a:t>1,1</a:t>
                          </a:r>
                          <a:r>
                            <a:rPr lang="en-US" sz="1400" dirty="0" smtClean="0"/>
                            <a:t>) </a:t>
                          </a:r>
                          <a:endParaRPr lang="en-US" sz="1500" dirty="0" smtClean="0"/>
                        </a:p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1800565"/>
                  </p:ext>
                </p:extLst>
              </p:nvPr>
            </p:nvGraphicFramePr>
            <p:xfrm>
              <a:off x="279404" y="1825625"/>
              <a:ext cx="11607795" cy="46623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  <a:gridCol w="773853"/>
                  </a:tblGrid>
                  <a:tr h="327979">
                    <a:tc gridSpan="14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					        </a:t>
                          </a:r>
                          <a:r>
                            <a:rPr lang="en-US" sz="1500" baseline="0" dirty="0" smtClean="0"/>
                            <a:t>                           V</a:t>
                          </a:r>
                          <a:r>
                            <a:rPr lang="en-US" sz="1500" baseline="-25000" dirty="0" smtClean="0"/>
                            <a:t>k,1 </a:t>
                          </a:r>
                          <a:r>
                            <a:rPr lang="en-US" sz="1500" baseline="0" dirty="0" smtClean="0"/>
                            <a:t>           </a:t>
                          </a:r>
                          <a:r>
                            <a:rPr lang="en-US" sz="1500" baseline="0" dirty="0" err="1" smtClean="0"/>
                            <a:t>V</a:t>
                          </a:r>
                          <a:r>
                            <a:rPr lang="en-US" sz="1500" baseline="-25000" dirty="0" err="1" smtClean="0"/>
                            <a:t>k,1</a:t>
                          </a:r>
                          <a:r>
                            <a:rPr lang="en-US" sz="1500" baseline="0" dirty="0" smtClean="0"/>
                            <a:t>           V</a:t>
                          </a:r>
                          <a:r>
                            <a:rPr lang="en-US" sz="1500" baseline="-25000" dirty="0" smtClean="0"/>
                            <a:t>k,2</a:t>
                          </a:r>
                          <a:r>
                            <a:rPr lang="en-US" sz="1500" baseline="0" dirty="0" smtClean="0"/>
                            <a:t>            </a:t>
                          </a:r>
                          <a:r>
                            <a:rPr lang="en-US" sz="1500" baseline="0" dirty="0" smtClean="0"/>
                            <a:t>    …            </a:t>
                          </a: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k,k-3</a:t>
                          </a:r>
                          <a:r>
                            <a:rPr lang="en-US" sz="1500" baseline="0" dirty="0" smtClean="0"/>
                            <a:t>          V</a:t>
                          </a:r>
                          <a:r>
                            <a:rPr lang="en-US" sz="1500" baseline="-25000" dirty="0" smtClean="0"/>
                            <a:t>k,k-2</a:t>
                          </a:r>
                          <a:endParaRPr lang="en-US" sz="1500" dirty="0" smtClean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10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00000" t="-392"/>
                          </a:stretch>
                        </a:blipFill>
                      </a:tcPr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1,3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b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300000" t="-73077" r="-100000" b="-81282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2,3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2,k-2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3"/>
                          <a:stretch>
                            <a:fillRect l="-1200000" t="-173077" r="-200000" b="-7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mpd="sng"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3,k-2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3"/>
                          <a:stretch>
                            <a:fillRect l="-1100000" t="-273077" r="-300000" b="-6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…….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k-2,k-2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3"/>
                          <a:stretch>
                            <a:fillRect l="-900000" t="-473077" r="-500000" b="-4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k-1,1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k-1,k-2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BlToT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3"/>
                          <a:stretch>
                            <a:fillRect l="-800000" t="-573077" r="-600000" b="-3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aseline="0" dirty="0" smtClean="0"/>
                            <a:t>V</a:t>
                          </a:r>
                          <a:r>
                            <a:rPr lang="en-US" sz="1500" baseline="-25000" dirty="0" smtClean="0"/>
                            <a:t>1,1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k,1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k,3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 dirty="0" smtClean="0"/>
                            <a:t>…</a:t>
                          </a:r>
                          <a:endParaRPr lang="en-US" sz="1500" dirty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 smtClean="0"/>
                            <a:t>V</a:t>
                          </a:r>
                          <a:r>
                            <a:rPr lang="en-US" sz="1500" baseline="-25000" dirty="0" smtClean="0"/>
                            <a:t>k,k-2</a:t>
                          </a:r>
                          <a:endParaRPr lang="en-US" sz="1500" dirty="0" smtClean="0"/>
                        </a:p>
                      </a:txBody>
                      <a:tcPr marL="76515" marR="76515" marT="38257" marB="38257" anchor="b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 anchor="ctr">
                        <a:lnL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blipFill rotWithShape="0">
                          <a:blip r:embed="rId3"/>
                          <a:stretch>
                            <a:fillRect l="-700000" t="-673077" r="-700000" b="-2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475086"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6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  <a:tr h="533714">
                    <a:tc gridSpan="1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515" marR="76515" marT="38257" marB="3825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773864" r="-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500" dirty="0"/>
                        </a:p>
                      </a:txBody>
                      <a:tcPr marL="76515" marR="76515" marT="38257" marB="38257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Left Brace 6"/>
          <p:cNvSpPr/>
          <p:nvPr/>
        </p:nvSpPr>
        <p:spPr>
          <a:xfrm rot="5400000">
            <a:off x="8620124" y="-948531"/>
            <a:ext cx="352425" cy="475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72450" y="827851"/>
            <a:ext cx="138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k-1 vertices</a:t>
            </a:r>
            <a:endParaRPr lang="en-US" sz="2000" dirty="0"/>
          </a:p>
        </p:txBody>
      </p:sp>
      <p:sp>
        <p:nvSpPr>
          <p:cNvPr id="9" name="Left Brace 8"/>
          <p:cNvSpPr/>
          <p:nvPr/>
        </p:nvSpPr>
        <p:spPr>
          <a:xfrm>
            <a:off x="661987" y="1825625"/>
            <a:ext cx="352425" cy="43513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394" y="3678128"/>
            <a:ext cx="735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k rows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33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4. The properties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2k triangles, (k+1)*(k-3) quadrilaterals and 2 polygon has k segments.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Proof: By Lemma 2 and Lemma 3, we can easily count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The chromatic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1 – </a:t>
            </a:r>
            <a:r>
              <a:rPr lang="en-US" dirty="0" smtClean="0"/>
              <a:t>Proof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Lemma 2.2,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 is unique</a:t>
            </a:r>
          </a:p>
          <a:p>
            <a:r>
              <a:rPr lang="en-US" dirty="0"/>
              <a:t>By Lemma 3,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 can be transformed into an equivalent </a:t>
            </a:r>
            <a:r>
              <a:rPr lang="en-US" dirty="0"/>
              <a:t>parallelogram </a:t>
            </a:r>
            <a:endParaRPr lang="en-US" dirty="0" smtClean="0"/>
          </a:p>
          <a:p>
            <a:r>
              <a:rPr lang="en-US" dirty="0" smtClean="0"/>
              <a:t>The proof to prove the equivalent parallelogram is 3-colorable is in the presentation in 01-25-2015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a circle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part presents how a graph is changed after adding a random great circle into it</a:t>
            </a:r>
          </a:p>
          <a:p>
            <a:r>
              <a:rPr lang="en-US" dirty="0" smtClean="0"/>
              <a:t>I will show the transitions from graphs of 5, 6 great circles to 6, 7 great circles respectively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1 -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we add a new circle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into the graph. So on every circle 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, we have 2 new intersections made by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. Call it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a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Without loss of generality, I consider </a:t>
                </a:r>
                <a:r>
                  <a:rPr lang="en-US" dirty="0" err="1" smtClean="0">
                    <a:ea typeface="Cambria Math" panose="02040503050406030204" pitchFamily="18" charset="0"/>
                  </a:rPr>
                  <a:t>v</a:t>
                </a:r>
                <a:r>
                  <a:rPr lang="en-US" baseline="-25000" dirty="0" err="1" smtClean="0">
                    <a:ea typeface="Cambria Math" panose="02040503050406030204" pitchFamily="18" charset="0"/>
                  </a:rPr>
                  <a:t>a</a:t>
                </a:r>
                <a:r>
                  <a:rPr lang="en-US" dirty="0" smtClean="0">
                    <a:ea typeface="Cambria Math" panose="02040503050406030204" pitchFamily="18" charset="0"/>
                  </a:rPr>
                  <a:t> as the first vertex in my new circular path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-&gt; </a:t>
                </a:r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-&gt; 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dirty="0">
                    <a:solidFill>
                      <a:schemeClr val="tx1"/>
                    </a:solidFill>
                  </a:rPr>
                  <a:t> -&gt; … -&gt; 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k-1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 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dirty="0">
                    <a:solidFill>
                      <a:schemeClr val="tx1"/>
                    </a:solidFill>
                  </a:rPr>
                  <a:t>) -&gt; ….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k-1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-&gt;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Because every vertex has O as the point symmetry, so if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a</a:t>
                </a:r>
                <a:r>
                  <a:rPr lang="en-US" dirty="0" smtClean="0"/>
                  <a:t> is the first vertex that is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(v</a:t>
                </a:r>
                <a:r>
                  <a:rPr lang="en-US" baseline="-25000" dirty="0"/>
                  <a:t>k-1</a:t>
                </a:r>
                <a:r>
                  <a:rPr lang="en-US" dirty="0"/>
                  <a:t>) </a:t>
                </a:r>
                <a:r>
                  <a:rPr lang="en-US" dirty="0" smtClean="0"/>
                  <a:t>and v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must be close to v</a:t>
                </a:r>
                <a:r>
                  <a:rPr lang="en-US" baseline="-25000" dirty="0" smtClean="0"/>
                  <a:t>k-1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(v</a:t>
                </a:r>
                <a:r>
                  <a:rPr lang="en-US" baseline="-25000" dirty="0"/>
                  <a:t>1</a:t>
                </a:r>
                <a:r>
                  <a:rPr lang="en-US" dirty="0" smtClean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 rotWithShape="0"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1" y="3392853"/>
            <a:ext cx="3305556" cy="3150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5-&gt;6 great 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6" y="1524000"/>
            <a:ext cx="4890710" cy="4663123"/>
          </a:xfrm>
        </p:spPr>
      </p:pic>
      <p:sp>
        <p:nvSpPr>
          <p:cNvPr id="5" name="Right Arrow 4"/>
          <p:cNvSpPr/>
          <p:nvPr/>
        </p:nvSpPr>
        <p:spPr>
          <a:xfrm>
            <a:off x="4966845" y="3556286"/>
            <a:ext cx="834390" cy="47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78" y="201692"/>
            <a:ext cx="3302434" cy="315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68" y="201692"/>
            <a:ext cx="3302434" cy="3150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95" y="3351800"/>
            <a:ext cx="3035609" cy="343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56024" y="3145901"/>
                <a:ext cx="2897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 intersects triangle 1 and 2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024" y="3145901"/>
                <a:ext cx="2897203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r="-105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256524" y="3145901"/>
                <a:ext cx="2320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intersects </a:t>
                </a:r>
                <a:r>
                  <a:rPr lang="en-US" dirty="0" smtClean="0"/>
                  <a:t>triangle 3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524" y="3145901"/>
                <a:ext cx="232012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131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29799" y="6358295"/>
                <a:ext cx="2446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intersects </a:t>
                </a:r>
                <a:r>
                  <a:rPr lang="en-US" dirty="0" smtClean="0"/>
                  <a:t>no triangle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99" y="6358295"/>
                <a:ext cx="2446760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7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631722" y="6358295"/>
                <a:ext cx="1384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 smtClean="0"/>
                  <a:t> creates S</a:t>
                </a:r>
                <a:r>
                  <a:rPr lang="en-US" baseline="-25000" dirty="0" smtClean="0"/>
                  <a:t>7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22" y="6358295"/>
                <a:ext cx="1384931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360867" y="6019741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/>
              <a:t>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16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5575"/>
            <a:ext cx="4440936" cy="51375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6-&gt;7 great circles - 1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97" y="676275"/>
            <a:ext cx="4980457" cy="56868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38216" y="3433164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35452" y="6281921"/>
            <a:ext cx="4031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</a:t>
            </a:r>
            <a:r>
              <a:rPr lang="en-US" sz="2200" baseline="-25000" dirty="0" smtClean="0"/>
              <a:t>6</a:t>
            </a:r>
            <a:r>
              <a:rPr lang="en-US" sz="2200" dirty="0" smtClean="0"/>
              <a:t> ; a circle intersecting triangle 1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843705" y="6281921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4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" y="1222937"/>
            <a:ext cx="4372408" cy="5058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- 2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34" y="457199"/>
            <a:ext cx="5334192" cy="602963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38216" y="3572567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17426" y="6176822"/>
            <a:ext cx="4732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</a:t>
            </a:r>
            <a:r>
              <a:rPr lang="en-US" sz="2200" baseline="-25000" dirty="0" smtClean="0"/>
              <a:t>6</a:t>
            </a:r>
            <a:r>
              <a:rPr lang="en-US" sz="2200" dirty="0" smtClean="0"/>
              <a:t> ; a circle intersecting triangle 5 and 6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768396" y="6176822"/>
            <a:ext cx="409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</a:t>
            </a:r>
            <a:r>
              <a:rPr lang="en-US" sz="2200" baseline="-25000" dirty="0" smtClean="0"/>
              <a:t>6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6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- 3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48" y="742146"/>
            <a:ext cx="5721551" cy="544571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38924" y="3334769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3" y="1280665"/>
            <a:ext cx="5064171" cy="4830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5841" y="5892752"/>
            <a:ext cx="3638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; a circle intersecting triangle </a:t>
            </a:r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15062" y="5892752"/>
            <a:ext cx="4219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; </a:t>
            </a:r>
            <a:r>
              <a:rPr lang="en-US" sz="2000" dirty="0" smtClean="0"/>
              <a:t>2 circles </a:t>
            </a:r>
            <a:r>
              <a:rPr lang="en-US" sz="2000" dirty="0"/>
              <a:t>intersecting triangle </a:t>
            </a:r>
            <a:r>
              <a:rPr lang="en-US" sz="2000" dirty="0" smtClean="0"/>
              <a:t>3 and they also intersected each other in the triangle 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049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5" y="1022802"/>
            <a:ext cx="5384043" cy="513120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- 4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53" y="608892"/>
            <a:ext cx="5712847" cy="544456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97783" y="3588403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0184" y="5899567"/>
            <a:ext cx="428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1 and 2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377703" y="5745679"/>
            <a:ext cx="4499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; a circle intersecting triangle 1 and 2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; a circle intersecting triangle 1 and 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42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5" y="1033559"/>
            <a:ext cx="5469599" cy="5213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- 5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57" y="161925"/>
            <a:ext cx="5845643" cy="556998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9793" y="5931901"/>
            <a:ext cx="367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72792" y="5534561"/>
            <a:ext cx="3673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3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; a circle intersecting 2 and 2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; 2 circles intersected inside of    triangle 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88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9" y="1246807"/>
            <a:ext cx="4169226" cy="482322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- 6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51" y="365125"/>
            <a:ext cx="5411849" cy="611546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38216" y="3340577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3978" y="6172051"/>
            <a:ext cx="450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; a circles doesn’t intersect any triangle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766729" y="6018926"/>
            <a:ext cx="59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1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8" y="1174792"/>
            <a:ext cx="5277112" cy="5033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- 7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027906"/>
            <a:ext cx="5485279" cy="522839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71566" y="3330455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0184" y="5899567"/>
            <a:ext cx="428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1 and 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38073" y="5899567"/>
            <a:ext cx="4282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1 and 2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; a </a:t>
            </a:r>
            <a:r>
              <a:rPr lang="en-US" sz="2000" dirty="0" err="1" smtClean="0"/>
              <a:t>cicle</a:t>
            </a:r>
            <a:r>
              <a:rPr lang="en-US" sz="2000" dirty="0" smtClean="0"/>
              <a:t> doesn’t intersect any triangle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50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8" y="1174792"/>
            <a:ext cx="5277112" cy="5033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- 8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42" y="490198"/>
            <a:ext cx="5632258" cy="54093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90032" y="3459131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0184" y="5899567"/>
            <a:ext cx="428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1 and 2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89559" y="5899567"/>
            <a:ext cx="4430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2 circles intersecting triangle 1 and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57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2" y="1174791"/>
            <a:ext cx="5277112" cy="503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0184" y="5899567"/>
            <a:ext cx="428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intersecting triangle 1 and 2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- 9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56" y="538819"/>
            <a:ext cx="5531744" cy="536074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68564" y="3196008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18109" y="5899567"/>
            <a:ext cx="4430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2 circles intersecting triangle 1 and 2 and they also intersected each other in the triangle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0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617"/>
            <a:ext cx="10515600" cy="1325563"/>
          </a:xfrm>
        </p:spPr>
        <p:txBody>
          <a:bodyPr/>
          <a:lstStyle/>
          <a:p>
            <a:r>
              <a:rPr lang="en-US" dirty="0" smtClean="0"/>
              <a:t>Lemma 1 -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8126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Call v</a:t>
                </a:r>
                <a:r>
                  <a:rPr lang="en-US" sz="2400" baseline="-25000" dirty="0" smtClean="0"/>
                  <a:t>i </a:t>
                </a:r>
                <a:r>
                  <a:rPr lang="en-US" sz="2400" dirty="0" smtClean="0"/>
                  <a:t>is the vertex in the set {v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v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 … v</a:t>
                </a:r>
                <a:r>
                  <a:rPr lang="en-US" sz="2400" baseline="-25000" dirty="0" smtClean="0"/>
                  <a:t>k-1</a:t>
                </a:r>
                <a:r>
                  <a:rPr lang="en-US" sz="2400" dirty="0" smtClean="0"/>
                  <a:t>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) 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 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Similarly, </a:t>
                </a:r>
                <a:r>
                  <a:rPr lang="en-US" sz="2400" dirty="0"/>
                  <a:t>because we have (2k-2+2) = 2k edges on the new </a:t>
                </a:r>
                <a:r>
                  <a:rPr lang="en-US" sz="2400" dirty="0" smtClean="0"/>
                  <a:t>path, the other path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that contains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is also equal to k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 The induction hypothesis is correct with (k+1) circles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81267" cy="4351338"/>
              </a:xfrm>
              <a:blipFill rotWithShape="0"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99" y="409991"/>
            <a:ext cx="2798460" cy="3162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- 10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33" y="3511538"/>
            <a:ext cx="2874392" cy="324810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62956" y="2291594"/>
            <a:ext cx="733044" cy="398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74" y="1298329"/>
            <a:ext cx="2345593" cy="271353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362956" y="4986172"/>
            <a:ext cx="733044" cy="398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0781" y="2260008"/>
            <a:ext cx="80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baseline="-25000" dirty="0" smtClean="0"/>
              <a:t>6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762857" y="1690688"/>
            <a:ext cx="1968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; a circle doesn’t intersect any triangle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762857" y="4478340"/>
            <a:ext cx="1968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; a circle doesn’t intersect any triangle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5" y="4032130"/>
            <a:ext cx="2965318" cy="28258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5578" y="4677587"/>
            <a:ext cx="2098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/>
              <a:t>5</a:t>
            </a:r>
            <a:r>
              <a:rPr lang="en-US" sz="2000" dirty="0" smtClean="0"/>
              <a:t> ; a circle doesn’t intersect any triangle</a:t>
            </a:r>
          </a:p>
        </p:txBody>
      </p:sp>
    </p:spTree>
    <p:extLst>
      <p:ext uri="{BB962C8B-B14F-4D97-AF65-F5344CB8AC3E}">
        <p14:creationId xmlns:p14="http://schemas.microsoft.com/office/powerpoint/2010/main" val="16512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89326"/>
            <a:ext cx="4414901" cy="51074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- 11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39" y="1189326"/>
            <a:ext cx="5324211" cy="5192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9847" y="6202247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 smtClean="0"/>
              <a:t>6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51842" y="6202247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baseline="-25000" dirty="0"/>
              <a:t>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7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28" y="3208867"/>
            <a:ext cx="3099663" cy="302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special graph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179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Definition</a:t>
                </a:r>
                <a:r>
                  <a:rPr lang="en-US" dirty="0" smtClean="0"/>
                  <a:t>: A graph of k great circles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b="1" dirty="0" smtClean="0"/>
                  <a:t>special</a:t>
                </a:r>
                <a:r>
                  <a:rPr lang="en-US" dirty="0" smtClean="0"/>
                  <a:t> if it contains even number of triangles, quadrilaterals and 2 polygon that </a:t>
                </a:r>
                <a:r>
                  <a:rPr lang="en-US" dirty="0" smtClean="0"/>
                  <a:t>have </a:t>
                </a:r>
                <a:r>
                  <a:rPr lang="en-US" dirty="0" err="1" smtClean="0"/>
                  <a:t>ksegments</a:t>
                </a:r>
                <a:r>
                  <a:rPr lang="en-US" dirty="0" smtClean="0"/>
                  <a:t>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Lemma 2 will prove the special graph only has 1 unique structure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17975"/>
              </a:xfrm>
              <a:blipFill rotWithShape="0">
                <a:blip r:embed="rId3"/>
                <a:stretch>
                  <a:fillRect l="-1217" t="-2367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89" y="3208867"/>
            <a:ext cx="2660084" cy="3022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958417"/>
            <a:ext cx="2743200" cy="365125"/>
          </a:xfrm>
        </p:spPr>
        <p:txBody>
          <a:bodyPr/>
          <a:lstStyle/>
          <a:p>
            <a:fld id="{75F2FE2B-DFFE-455A-8625-9AA2DF40A2E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58913" y="6122987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great circles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87615" y="6126692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great circles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57" y="1870075"/>
            <a:ext cx="4525933" cy="454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Lemma 2. (</a:t>
            </a:r>
            <a:r>
              <a:rPr lang="en-US" sz="4000" dirty="0"/>
              <a:t>The uniqueness of </a:t>
            </a:r>
            <a:r>
              <a:rPr lang="en-US" sz="4000" dirty="0" smtClean="0"/>
              <a:t>the special graph)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66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</a:t>
            </a:r>
            <a:r>
              <a:rPr lang="en-US" baseline="-25000" dirty="0" err="1" smtClean="0"/>
              <a:t>k</a:t>
            </a:r>
            <a:r>
              <a:rPr lang="en-US" dirty="0" smtClean="0"/>
              <a:t> is unique</a:t>
            </a:r>
            <a:r>
              <a:rPr lang="en-US" dirty="0"/>
              <a:t> </a:t>
            </a:r>
            <a:r>
              <a:rPr lang="en-US" dirty="0" smtClean="0"/>
              <a:t>and it has the following form:</a:t>
            </a:r>
          </a:p>
          <a:p>
            <a:r>
              <a:rPr lang="en-US" dirty="0" smtClean="0"/>
              <a:t>K triangles at the </a:t>
            </a:r>
            <a:r>
              <a:rPr lang="en-US" dirty="0" smtClean="0">
                <a:solidFill>
                  <a:srgbClr val="FF0000"/>
                </a:solidFill>
              </a:rPr>
              <a:t>“outer cycle”</a:t>
            </a:r>
          </a:p>
          <a:p>
            <a:r>
              <a:rPr lang="en-US" dirty="0"/>
              <a:t>Another k triangles are made by the reflection and 1 polygon has k </a:t>
            </a:r>
            <a:r>
              <a:rPr lang="en-US" dirty="0" smtClean="0"/>
              <a:t>segments in the </a:t>
            </a:r>
            <a:r>
              <a:rPr lang="en-US" dirty="0" smtClean="0">
                <a:solidFill>
                  <a:srgbClr val="FF0000"/>
                </a:solidFill>
              </a:rPr>
              <a:t>“middle” </a:t>
            </a:r>
          </a:p>
          <a:p>
            <a:r>
              <a:rPr lang="en-US" dirty="0"/>
              <a:t>The other polygons are </a:t>
            </a:r>
            <a:r>
              <a:rPr lang="en-US" dirty="0" smtClean="0"/>
              <a:t>quadrilaterals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</a:t>
            </a:r>
            <a:r>
              <a:rPr lang="en-US" dirty="0" smtClean="0"/>
              <a:t>2 – Another drawing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07780" y="2963919"/>
            <a:ext cx="1849820" cy="1849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polygon and k triangles bounded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972097" y="3076384"/>
            <a:ext cx="1849820" cy="1849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polygon and k triangles bounded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42335" y="3076384"/>
            <a:ext cx="972928" cy="189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95750" y="3076384"/>
            <a:ext cx="1305124" cy="157892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</p:cNvCxnSpPr>
          <p:nvPr/>
        </p:nvCxnSpPr>
        <p:spPr>
          <a:xfrm>
            <a:off x="3657600" y="3888829"/>
            <a:ext cx="55704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82816" y="3234819"/>
            <a:ext cx="757046" cy="65401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33885" y="3234818"/>
            <a:ext cx="348490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3"/>
          </p:cNvCxnSpPr>
          <p:nvPr/>
        </p:nvCxnSpPr>
        <p:spPr>
          <a:xfrm>
            <a:off x="5400874" y="4644012"/>
            <a:ext cx="2842123" cy="1129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5"/>
          </p:cNvCxnSpPr>
          <p:nvPr/>
        </p:nvCxnSpPr>
        <p:spPr>
          <a:xfrm>
            <a:off x="3386700" y="4542839"/>
            <a:ext cx="827948" cy="814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199664" y="3795796"/>
            <a:ext cx="728966" cy="74704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917398" y="3795795"/>
            <a:ext cx="3116622" cy="502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388366" y="3234818"/>
            <a:ext cx="105891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821917" y="4038859"/>
            <a:ext cx="62536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8137" y="4641643"/>
            <a:ext cx="90914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439598" y="3342640"/>
            <a:ext cx="5532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76808" y="3342640"/>
            <a:ext cx="820996" cy="978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782820" y="4321355"/>
            <a:ext cx="3251200" cy="109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386586" y="3234818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386586" y="4038859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0386586" y="4641643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123206" y="3284348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123206" y="3795795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123206" y="4248278"/>
            <a:ext cx="468104" cy="0"/>
          </a:xfrm>
          <a:prstGeom prst="line">
            <a:avLst/>
          </a:prstGeom>
          <a:ln w="349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1310" y="3284348"/>
            <a:ext cx="59944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565910" y="3795795"/>
            <a:ext cx="59944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25270" y="4248278"/>
            <a:ext cx="59944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31228" y="2368093"/>
            <a:ext cx="157655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Quadrilaterals …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474883" y="2368094"/>
            <a:ext cx="157655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Quadrilaterals …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917824" y="2378954"/>
            <a:ext cx="157655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Quadrilaterals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2692</Words>
  <Application>Microsoft Office PowerPoint</Application>
  <PresentationFormat>Widescreen</PresentationFormat>
  <Paragraphs>753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Office Theme</vt:lpstr>
      <vt:lpstr>Great Circles Problem</vt:lpstr>
      <vt:lpstr>Outline</vt:lpstr>
      <vt:lpstr>Lemma 1</vt:lpstr>
      <vt:lpstr>Lemma 1 - Proof</vt:lpstr>
      <vt:lpstr>Lemma 1 - Proof</vt:lpstr>
      <vt:lpstr>Lemma 1 - Proof</vt:lpstr>
      <vt:lpstr>The special graph</vt:lpstr>
      <vt:lpstr>Lemma 2. (The uniqueness of the special graph)</vt:lpstr>
      <vt:lpstr>Lemma 2 – Another drawing</vt:lpstr>
      <vt:lpstr>Lemma 2 – Proof</vt:lpstr>
      <vt:lpstr>Lemma 2 – Proof</vt:lpstr>
      <vt:lpstr>Lemma 2 – Proof</vt:lpstr>
      <vt:lpstr>Lemma 2 – Proof</vt:lpstr>
      <vt:lpstr>Lemma 2 – Proof</vt:lpstr>
      <vt:lpstr>Lemma 2 – Proof</vt:lpstr>
      <vt:lpstr>Lemma 2 – Proof</vt:lpstr>
      <vt:lpstr>Lemma 2 – Proof</vt:lpstr>
      <vt:lpstr>Lemma 2 – Proof – Case 1</vt:lpstr>
      <vt:lpstr>Lemma 2 – Proof</vt:lpstr>
      <vt:lpstr>Lemma 2 – Proof – Case 1</vt:lpstr>
      <vt:lpstr>Lemma 2 – Proof – Case 1.1</vt:lpstr>
      <vt:lpstr>Lemma 2 – Proof – Case 1.1</vt:lpstr>
      <vt:lpstr>Lemma 2 – Proof – Case 1.1</vt:lpstr>
      <vt:lpstr>Lemma 2 – Proof – Case 1.1</vt:lpstr>
      <vt:lpstr>Lemma 2 – Proof – Case 1.1</vt:lpstr>
      <vt:lpstr>Lemma 2 – Proof – Case 1.2</vt:lpstr>
      <vt:lpstr>Lemma 2 – Proof – Case 1.2</vt:lpstr>
      <vt:lpstr>Lemma 2 – Proof – Case 1.2</vt:lpstr>
      <vt:lpstr>Lemma 2 – Proof – Case 1.2</vt:lpstr>
      <vt:lpstr>Lemma 2 – Proof – Case 1.2</vt:lpstr>
      <vt:lpstr>Lemma 2 – Proof – Case 2</vt:lpstr>
      <vt:lpstr>Lemma 2 – Proof – Case 2</vt:lpstr>
      <vt:lpstr>Lemma 2 – Proof – Case 2</vt:lpstr>
      <vt:lpstr>Lemma 2 – Proof – Case 2</vt:lpstr>
      <vt:lpstr>Lemma 2 – Proof</vt:lpstr>
      <vt:lpstr>Lemma 3. </vt:lpstr>
      <vt:lpstr>Lemma 3 – Proof – A base case with 6 circles</vt:lpstr>
      <vt:lpstr>Lemma 3 – Proof – A base case with 6 circles</vt:lpstr>
      <vt:lpstr>Lemma 3 – Proof – A base case with 6 circles</vt:lpstr>
      <vt:lpstr>Lemma 3 – Proof – A base case with 7 circles</vt:lpstr>
      <vt:lpstr>Lemma 3 – Proof – A base case with 7 circles</vt:lpstr>
      <vt:lpstr>Lemma 3 – Proof – A base case with 7 circles</vt:lpstr>
      <vt:lpstr>Lemma 3</vt:lpstr>
      <vt:lpstr>PowerPoint Presentation</vt:lpstr>
      <vt:lpstr>Lemma 4. The properties of Sk</vt:lpstr>
      <vt:lpstr>Theorem 1</vt:lpstr>
      <vt:lpstr>Theorem 1 – Proof</vt:lpstr>
      <vt:lpstr>Adding a circle</vt:lpstr>
      <vt:lpstr>Adding a circle</vt:lpstr>
      <vt:lpstr>5-&gt;6 great circles</vt:lpstr>
      <vt:lpstr>6-&gt;7 great circles - 1</vt:lpstr>
      <vt:lpstr>6-&gt;7 great circles - 2</vt:lpstr>
      <vt:lpstr>6-&gt;7 great circles - 3</vt:lpstr>
      <vt:lpstr>6-&gt;7 great circles - 4</vt:lpstr>
      <vt:lpstr>6-&gt;7 great circles - 5</vt:lpstr>
      <vt:lpstr>6-&gt;7 great circles - 6</vt:lpstr>
      <vt:lpstr>6-&gt;7 great circles - 7</vt:lpstr>
      <vt:lpstr>6-&gt;7 great circles - 8</vt:lpstr>
      <vt:lpstr>6-&gt;7 great circles - 9</vt:lpstr>
      <vt:lpstr>6-&gt;7 great circles - 10</vt:lpstr>
      <vt:lpstr>6-&gt;7 great circles - 11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Circles Problem</dc:title>
  <dc:creator>Kha</dc:creator>
  <cp:lastModifiedBy>Kha</cp:lastModifiedBy>
  <cp:revision>253</cp:revision>
  <cp:lastPrinted>2015-04-21T04:18:55Z</cp:lastPrinted>
  <dcterms:created xsi:type="dcterms:W3CDTF">2015-03-25T06:39:13Z</dcterms:created>
  <dcterms:modified xsi:type="dcterms:W3CDTF">2015-04-21T23:41:35Z</dcterms:modified>
</cp:coreProperties>
</file>